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_rels/presentation.xml.rels" ContentType="application/vnd.openxmlformats-package.relationships+xml"/>
  <Override PartName="/ppt/media/image124.png" ContentType="image/png"/>
  <Override PartName="/ppt/media/image24.png" ContentType="image/png"/>
  <Override PartName="/ppt/media/image122.png" ContentType="image/png"/>
  <Override PartName="/ppt/media/image90.png" ContentType="image/png"/>
  <Override PartName="/ppt/media/image22.png" ContentType="image/png"/>
  <Override PartName="/ppt/media/image119.png" ContentType="image/png"/>
  <Override PartName="/ppt/media/image87.png" ContentType="image/png"/>
  <Override PartName="/ppt/media/image19.png" ContentType="image/png"/>
  <Override PartName="/ppt/media/image118.png" ContentType="image/png"/>
  <Override PartName="/ppt/media/image86.png" ContentType="image/png"/>
  <Override PartName="/ppt/media/image18.png" ContentType="image/png"/>
  <Override PartName="/ppt/media/image109.png" ContentType="image/png"/>
  <Override PartName="/ppt/media/image77.png" ContentType="image/png"/>
  <Override PartName="/ppt/media/image99.png" ContentType="image/png"/>
  <Override PartName="/ppt/media/image63.png" ContentType="image/png"/>
  <Override PartName="/ppt/media/image62.png" ContentType="image/png"/>
  <Override PartName="/ppt/media/image61.png" ContentType="image/png"/>
  <Override PartName="/ppt/media/image60.png" ContentType="image/png"/>
  <Override PartName="/ppt/media/image59.png" ContentType="image/png"/>
  <Override PartName="/ppt/media/image110.png" ContentType="image/png"/>
  <Override PartName="/ppt/media/image10.png" ContentType="image/png"/>
  <Override PartName="/ppt/media/image47.png" ContentType="image/png"/>
  <Override PartName="/ppt/media/image38.png" ContentType="image/png"/>
  <Override PartName="/ppt/media/image5.png" ContentType="image/png"/>
  <Override PartName="/ppt/media/image6.png" ContentType="image/png"/>
  <Override PartName="/ppt/media/image52.png" ContentType="image/png"/>
  <Override PartName="/ppt/media/image100.png" ContentType="image/png"/>
  <Override PartName="/ppt/media/image108.svg" ContentType="image/svg"/>
  <Override PartName="/ppt/media/image76.svg" ContentType="image/svg"/>
  <Override PartName="/ppt/media/image7.png" ContentType="image/png"/>
  <Override PartName="/ppt/media/image53.png" ContentType="image/png"/>
  <Override PartName="/ppt/media/image101.png" ContentType="image/png"/>
  <Override PartName="/ppt/media/image136.jpeg" ContentType="image/jpeg"/>
  <Override PartName="/ppt/media/image134.png" ContentType="image/png"/>
  <Override PartName="/ppt/media/image34.png" ContentType="image/png"/>
  <Override PartName="/ppt/media/image2.png" ContentType="image/png"/>
  <Override PartName="/ppt/media/image111.png" ContentType="image/png"/>
  <Override PartName="/ppt/media/image11.png" ContentType="image/png"/>
  <Override PartName="/ppt/media/image48.png" ContentType="image/png"/>
  <Override PartName="/ppt/media/image35.png" ContentType="image/png"/>
  <Override PartName="/ppt/media/image3.png" ContentType="image/png"/>
  <Override PartName="/ppt/media/image49.png" ContentType="image/png"/>
  <Override PartName="/ppt/media/image31.emf" ContentType="image/x-emf"/>
  <Override PartName="/ppt/media/image81.jpeg" ContentType="image/jpeg"/>
  <Override PartName="/ppt/media/image45.png" ContentType="image/png"/>
  <Override PartName="/ppt/media/image43.png" ContentType="image/png"/>
  <Override PartName="/ppt/media/image39.png" ContentType="image/png"/>
  <Override PartName="/ppt/media/image139.png" ContentType="image/png"/>
  <Override PartName="/ppt/media/image44.png" ContentType="image/png"/>
  <Override PartName="/ppt/media/image56.png" ContentType="image/png"/>
  <Override PartName="/ppt/media/image32.png" ContentType="image/png"/>
  <Override PartName="/ppt/media/image132.png" ContentType="image/png"/>
  <Override PartName="/ppt/media/image46.png" ContentType="image/png"/>
  <Override PartName="/ppt/media/image131.png" ContentType="image/png"/>
  <Override PartName="/ppt/media/image37.png" ContentType="image/png"/>
  <Override PartName="/ppt/media/image137.png" ContentType="image/png"/>
  <Override PartName="/ppt/media/image89.png" ContentType="image/png"/>
  <Override PartName="/ppt/media/image42.png" ContentType="image/png"/>
  <Override PartName="/ppt/media/image51.jpeg" ContentType="image/jpeg"/>
  <Override PartName="/ppt/media/image30.emf" ContentType="image/x-emf"/>
  <Override PartName="/ppt/media/image54.png" ContentType="image/png"/>
  <Override PartName="/ppt/media/image8.png" ContentType="image/png"/>
  <Override PartName="/ppt/media/image40.png" ContentType="image/png"/>
  <Override PartName="/ppt/media/image140.png" ContentType="image/png"/>
  <Override PartName="/ppt/media/image33.png" ContentType="image/png"/>
  <Override PartName="/ppt/media/image133.png" ContentType="image/png"/>
  <Override PartName="/ppt/media/image138.jpeg" ContentType="image/jpeg"/>
  <Override PartName="/ppt/media/image36.png" ContentType="image/png"/>
  <Override PartName="/ppt/media/image50.png" ContentType="image/png"/>
  <Override PartName="/ppt/media/image4.png" ContentType="image/png"/>
  <Override PartName="/ppt/media/image9.png" ContentType="image/png"/>
  <Override PartName="/ppt/media/image55.png" ContentType="image/png"/>
  <Override PartName="/ppt/media/image41.png" ContentType="image/png"/>
  <Override PartName="/ppt/media/image141.png" ContentType="image/png"/>
  <Override PartName="/ppt/media/image135.jpeg" ContentType="image/jpeg"/>
  <Override PartName="/ppt/media/image57.png" ContentType="image/png"/>
  <Override PartName="/ppt/media/image64.png" ContentType="image/png"/>
  <Override PartName="/ppt/media/image80.png" ContentType="image/png"/>
  <Override PartName="/ppt/media/image12.png" ContentType="image/png"/>
  <Override PartName="/ppt/media/image112.png" ContentType="image/png"/>
  <Override PartName="/ppt/media/image65.png" ContentType="image/png"/>
  <Override PartName="/ppt/media/image13.png" ContentType="image/png"/>
  <Override PartName="/ppt/media/image113.png" ContentType="image/png"/>
  <Override PartName="/ppt/media/image66.png" ContentType="image/png"/>
  <Override PartName="/ppt/media/image14.png" ContentType="image/png"/>
  <Override PartName="/ppt/media/image82.png" ContentType="image/png"/>
  <Override PartName="/ppt/media/image114.png" ContentType="image/png"/>
  <Override PartName="/ppt/media/image130.svg" ContentType="image/svg"/>
  <Override PartName="/ppt/media/image67.png" ContentType="image/png"/>
  <Override PartName="/ppt/media/image15.png" ContentType="image/png"/>
  <Override PartName="/ppt/media/image83.png" ContentType="image/png"/>
  <Override PartName="/ppt/media/image115.png" ContentType="image/png"/>
  <Override PartName="/ppt/media/image68.png" ContentType="image/png"/>
  <Override PartName="/ppt/media/image16.png" ContentType="image/png"/>
  <Override PartName="/ppt/media/image84.png" ContentType="image/png"/>
  <Override PartName="/ppt/media/image116.png" ContentType="image/png"/>
  <Override PartName="/ppt/media/image69.png" ContentType="image/png"/>
  <Override PartName="/ppt/media/image17.png" ContentType="image/png"/>
  <Override PartName="/ppt/media/image85.png" ContentType="image/png"/>
  <Override PartName="/ppt/media/image117.png" ContentType="image/png"/>
  <Override PartName="/ppt/media/image102.png" ContentType="image/png"/>
  <Override PartName="/ppt/media/image70.png" ContentType="image/png"/>
  <Override PartName="/ppt/media/image103.png" ContentType="image/png"/>
  <Override PartName="/ppt/media/image71.png" ContentType="image/png"/>
  <Override PartName="/ppt/media/image104.png" ContentType="image/png"/>
  <Override PartName="/ppt/media/image72.png" ContentType="image/png"/>
  <Override PartName="/ppt/media/image120.png" ContentType="image/png"/>
  <Override PartName="/ppt/media/image20.png" ContentType="image/png"/>
  <Override PartName="/ppt/media/image105.png" ContentType="image/png"/>
  <Override PartName="/ppt/media/image73.png" ContentType="image/png"/>
  <Override PartName="/ppt/media/image121.png" ContentType="image/png"/>
  <Override PartName="/ppt/media/image21.png" ContentType="image/png"/>
  <Override PartName="/ppt/media/image106.svg" ContentType="image/svg"/>
  <Override PartName="/ppt/media/image58.png" ContentType="image/png"/>
  <Override PartName="/ppt/media/image74.svg" ContentType="image/svg"/>
  <Override PartName="/ppt/media/image107.png" ContentType="image/png"/>
  <Override PartName="/ppt/media/image75.png" ContentType="image/png"/>
  <Override PartName="/ppt/media/image123.png" ContentType="image/png"/>
  <Override PartName="/ppt/media/image23.png" ContentType="image/png"/>
  <Override PartName="/ppt/media/image91.png" ContentType="image/png"/>
  <Override PartName="/ppt/media/image93.png" ContentType="image/png"/>
  <Override PartName="/ppt/media/image25.png" ContentType="image/png"/>
  <Override PartName="/ppt/media/image125.png" ContentType="image/png"/>
  <Override PartName="/ppt/media/image94.svg" ContentType="image/svg"/>
  <Override PartName="/ppt/media/image78.png" ContentType="image/png"/>
  <Override PartName="/ppt/media/image26.png" ContentType="image/png"/>
  <Override PartName="/ppt/media/image126.png" ContentType="image/png"/>
  <Override PartName="/ppt/media/image127.svg" ContentType="image/svg"/>
  <Override PartName="/ppt/media/image79.png" ContentType="image/png"/>
  <Override PartName="/ppt/media/image88.png" ContentType="image/png"/>
  <Override PartName="/ppt/media/image92.svg" ContentType="image/svg"/>
  <Override PartName="/ppt/media/image27.png" ContentType="image/png"/>
  <Override PartName="/ppt/media/image95.png" ContentType="image/png"/>
  <Override PartName="/ppt/media/image28.png" ContentType="image/png"/>
  <Override PartName="/ppt/media/image128.png" ContentType="image/png"/>
  <Override PartName="/ppt/media/image96.png" ContentType="image/png"/>
  <Override PartName="/ppt/media/image129.png" ContentType="image/png"/>
  <Override PartName="/ppt/media/image29.png" ContentType="image/png"/>
  <Override PartName="/ppt/media/image97.png" ContentType="image/png"/>
  <Override PartName="/ppt/media/image1.jpeg" ContentType="image/jpeg"/>
  <Override PartName="/ppt/media/image98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26.xml" ContentType="application/vnd.openxmlformats-officedocument.presentationml.slide+xml"/>
  <Override PartName="/ppt/slides/slide63.xml" ContentType="application/vnd.openxmlformats-officedocument.presentationml.slide+xml"/>
  <Override PartName="/ppt/slides/slide27.xml" ContentType="application/vnd.openxmlformats-officedocument.presentationml.slide+xml"/>
  <Override PartName="/ppt/slides/slide64.xml" ContentType="application/vnd.openxmlformats-officedocument.presentationml.slide+xml"/>
  <Override PartName="/ppt/slides/slide28.xml" ContentType="application/vnd.openxmlformats-officedocument.presentationml.slide+xml"/>
  <Override PartName="/ppt/slides/slide70.xml" ContentType="application/vnd.openxmlformats-officedocument.presentationml.slide+xml"/>
  <Override PartName="/ppt/slides/slide65.xml" ContentType="application/vnd.openxmlformats-officedocument.presentationml.slide+xml"/>
  <Override PartName="/ppt/slides/slide29.xml" ContentType="application/vnd.openxmlformats-officedocument.presentationml.slide+xml"/>
  <Override PartName="/ppt/slides/_rels/slide13.xml.rels" ContentType="application/vnd.openxmlformats-package.relationships+xml"/>
  <Override PartName="/ppt/slides/_rels/slide59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84.xml.rels" ContentType="application/vnd.openxmlformats-package.relationships+xml"/>
  <Override PartName="/ppt/slides/_rels/slide19.xml.rels" ContentType="application/vnd.openxmlformats-package.relationships+xml"/>
  <Override PartName="/ppt/slides/_rels/slide49.xml.rels" ContentType="application/vnd.openxmlformats-package.relationships+xml"/>
  <Override PartName="/ppt/slides/_rels/slide12.xml.rels" ContentType="application/vnd.openxmlformats-package.relationships+xml"/>
  <Override PartName="/ppt/slides/_rels/slide58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83.xml.rels" ContentType="application/vnd.openxmlformats-package.relationships+xml"/>
  <Override PartName="/ppt/slides/_rels/slide18.xml.rels" ContentType="application/vnd.openxmlformats-package.relationships+xml"/>
  <Override PartName="/ppt/slides/_rels/slide48.xml.rels" ContentType="application/vnd.openxmlformats-package.relationships+xml"/>
  <Override PartName="/ppt/slides/_rels/slide11.xml.rels" ContentType="application/vnd.openxmlformats-package.relationships+xml"/>
  <Override PartName="/ppt/slides/_rels/slide57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82.xml.rels" ContentType="application/vnd.openxmlformats-package.relationships+xml"/>
  <Override PartName="/ppt/slides/_rels/slide47.xml.rels" ContentType="application/vnd.openxmlformats-package.relationships+xml"/>
  <Override PartName="/ppt/slides/_rels/slide10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62.xml.rels" ContentType="application/vnd.openxmlformats-package.relationships+xml"/>
  <Override PartName="/ppt/slides/_rels/slide25.xml.rels" ContentType="application/vnd.openxmlformats-package.relationships+xml"/>
  <Override PartName="/ppt/slides/_rels/slide30.xml.rels" ContentType="application/vnd.openxmlformats-package.relationships+xml"/>
  <Override PartName="/ppt/slides/_rels/slide67.xml.rels" ContentType="application/vnd.openxmlformats-package.relationships+xml"/>
  <Override PartName="/ppt/slides/_rels/slide31.xml.rels" ContentType="application/vnd.openxmlformats-package.relationships+xml"/>
  <Override PartName="/ppt/slides/_rels/slide68.xml.rels" ContentType="application/vnd.openxmlformats-package.relationships+xml"/>
  <Override PartName="/ppt/slides/_rels/slide32.xml.rels" ContentType="application/vnd.openxmlformats-package.relationships+xml"/>
  <Override PartName="/ppt/slides/_rels/slide69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37.xml.rels" ContentType="application/vnd.openxmlformats-package.relationships+xml"/>
  <Override PartName="/ppt/slides/_rels/slide56.xml.rels" ContentType="application/vnd.openxmlformats-package.relationships+xml"/>
  <Override PartName="/ppt/slides/_rels/slide44.xml.rels" ContentType="application/vnd.openxmlformats-package.relationships+xml"/>
  <Override PartName="/ppt/slides/_rels/slide55.xml.rels" ContentType="application/vnd.openxmlformats-package.relationships+xml"/>
  <Override PartName="/ppt/slides/_rels/slide43.xml.rels" ContentType="application/vnd.openxmlformats-package.relationships+xml"/>
  <Override PartName="/ppt/slides/_rels/slide54.xml.rels" ContentType="application/vnd.openxmlformats-package.relationships+xml"/>
  <Override PartName="/ppt/slides/_rels/slide42.xml.rels" ContentType="application/vnd.openxmlformats-package.relationships+xml"/>
  <Override PartName="/ppt/slides/_rels/slide79.xml.rels" ContentType="application/vnd.openxmlformats-package.relationships+xml"/>
  <Override PartName="/ppt/slides/_rels/slide53.xml.rels" ContentType="application/vnd.openxmlformats-package.relationships+xml"/>
  <Override PartName="/ppt/slides/_rels/slide39.xml.rels" ContentType="application/vnd.openxmlformats-package.relationships+xml"/>
  <Override PartName="/ppt/slides/_rels/slide16.xml.rels" ContentType="application/vnd.openxmlformats-package.relationships+xml"/>
  <Override PartName="/ppt/slides/_rels/slide81.xml.rels" ContentType="application/vnd.openxmlformats-package.relationships+xml"/>
  <Override PartName="/ppt/slides/_rels/slide41.xml.rels" ContentType="application/vnd.openxmlformats-package.relationships+xml"/>
  <Override PartName="/ppt/slides/_rels/slide78.xml.rels" ContentType="application/vnd.openxmlformats-package.relationships+xml"/>
  <Override PartName="/ppt/slides/_rels/slide52.xml.rels" ContentType="application/vnd.openxmlformats-package.relationships+xml"/>
  <Override PartName="/ppt/slides/_rels/slide38.xml.rels" ContentType="application/vnd.openxmlformats-package.relationships+xml"/>
  <Override PartName="/ppt/slides/_rels/slide40.xml.rels" ContentType="application/vnd.openxmlformats-package.relationships+xml"/>
  <Override PartName="/ppt/slides/_rels/slide77.xml.rels" ContentType="application/vnd.openxmlformats-package.relationships+xml"/>
  <Override PartName="/ppt/slides/_rels/slide14.xml.rels" ContentType="application/vnd.openxmlformats-package.relationships+xml"/>
  <Override PartName="/ppt/slides/_rels/slide51.xml.rels" ContentType="application/vnd.openxmlformats-package.relationships+xml"/>
  <Override PartName="/ppt/slides/_rels/slide50.xml.rels" ContentType="application/vnd.openxmlformats-package.relationships+xml"/>
  <Override PartName="/ppt/slides/_rels/slide45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63.xml.rels" ContentType="application/vnd.openxmlformats-package.relationships+xml"/>
  <Override PartName="/ppt/slides/_rels/slide27.xml.rels" ContentType="application/vnd.openxmlformats-package.relationships+xml"/>
  <Override PartName="/ppt/slides/_rels/slide64.xml.rels" ContentType="application/vnd.openxmlformats-package.relationships+xml"/>
  <Override PartName="/ppt/slides/_rels/slide28.xml.rels" ContentType="application/vnd.openxmlformats-package.relationships+xml"/>
  <Override PartName="/ppt/slides/_rels/slide70.xml.rels" ContentType="application/vnd.openxmlformats-package.relationships+xml"/>
  <Override PartName="/ppt/slides/_rels/slide65.xml.rels" ContentType="application/vnd.openxmlformats-package.relationships+xml"/>
  <Override PartName="/ppt/slides/_rels/slide71.xml.rels" ContentType="application/vnd.openxmlformats-package.relationships+xml"/>
  <Override PartName="/ppt/slides/_rels/slide1.xml.rels" ContentType="application/vnd.openxmlformats-package.relationships+xml"/>
  <Override PartName="/ppt/slides/_rels/slide29.xml.rels" ContentType="application/vnd.openxmlformats-package.relationships+xml"/>
  <Override PartName="/ppt/slides/_rels/slide66.xml.rels" ContentType="application/vnd.openxmlformats-package.relationships+xml"/>
  <Override PartName="/ppt/slides/_rels/slide80.xml.rels" ContentType="application/vnd.openxmlformats-package.relationships+xml"/>
  <Override PartName="/ppt/slides/_rels/slide15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76.xml.rels" ContentType="application/vnd.openxmlformats-package.relationships+xml"/>
  <Override PartName="/ppt/slides/_rels/slide75.xml.rels" ContentType="application/vnd.openxmlformats-package.relationships+xml"/>
  <Override PartName="/ppt/slides/_rels/slide74.xml.rels" ContentType="application/vnd.openxmlformats-package.relationships+xml"/>
  <Override PartName="/ppt/slides/_rels/slide73.xml.rels" ContentType="application/vnd.openxmlformats-package.relationships+xml"/>
  <Override PartName="/ppt/slides/_rels/slide72.xml.rels" ContentType="application/vnd.openxmlformats-package.relationships+xml"/>
  <Override PartName="/ppt/slides/_rels/slide46.xml.rels" ContentType="application/vnd.openxmlformats-package.relationships+xml"/>
  <Override PartName="/ppt/slides/slide71.xml" ContentType="application/vnd.openxmlformats-officedocument.presentationml.slide+xml"/>
  <Override PartName="/ppt/slides/slide66.xml" ContentType="application/vnd.openxmlformats-officedocument.presentationml.slide+xml"/>
  <Override PartName="/ppt/slides/slide79.xml" ContentType="application/vnd.openxmlformats-officedocument.presentationml.slide+xml"/>
  <Override PartName="/ppt/slides/slide67.xml" ContentType="application/vnd.openxmlformats-officedocument.presentationml.slide+xml"/>
  <Override PartName="/ppt/slides/slide15.xml" ContentType="application/vnd.openxmlformats-officedocument.presentationml.slide+xml"/>
  <Override PartName="/ppt/slides/slide80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1.xml" ContentType="application/vnd.openxmlformats-officedocument.presentationml.slide+xml"/>
  <Override PartName="/ppt/slides/slide46.xml" ContentType="application/vnd.openxmlformats-officedocument.presentationml.slide+xml"/>
  <Override PartName="/ppt/slides/slide81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82.xml" ContentType="application/vnd.openxmlformats-officedocument.presentationml.slide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18.xml" ContentType="application/vnd.openxmlformats-officedocument.presentationml.slide+xml"/>
  <Override PartName="/ppt/slides/slide83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49.xml" ContentType="application/vnd.openxmlformats-officedocument.presentationml.slide+xml"/>
  <Override PartName="/ppt/slides/slide21.xml" ContentType="application/vnd.openxmlformats-officedocument.presentationml.slide+xml"/>
  <Override PartName="/ppt/slides/slide58.xml" ContentType="application/vnd.openxmlformats-officedocument.presentationml.slide+xml"/>
  <Override PartName="/ppt/slides/slide19.xml" ContentType="application/vnd.openxmlformats-officedocument.presentationml.slide+xml"/>
  <Override PartName="/ppt/slides/slide84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59.xml" ContentType="application/vnd.openxmlformats-officedocument.presentationml.slide+xml"/>
  <Override PartName="/ppt/slides/slide23.xml" ContentType="application/vnd.openxmlformats-officedocument.presentationml.slide+xml"/>
  <Override PartName="/ppt/notesSlides/notesSlide52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_rels/notesSlide40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56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78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82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58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83.xml.rels" ContentType="application/vnd.openxmlformats-package.relationships+xml"/>
  <Override PartName="/ppt/notesSlides/_rels/notesSlide51.xml.rels" ContentType="application/vnd.openxmlformats-package.relationships+xml"/>
  <Override PartName="/ppt/notesSlides/_rels/notesSlide50.xml.rels" ContentType="application/vnd.openxmlformats-package.relationships+xml"/>
  <Override PartName="/ppt/notesSlides/_rels/notesSlide52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5.xml.rels" ContentType="application/vnd.openxmlformats-package.relationships+xml"/>
  <Override PartName="/ppt/notesSlides/_rels/notesSlide53.xml.rels" ContentType="application/vnd.openxmlformats-package.relationships+xml"/>
  <Override PartName="/ppt/notesSlides/_rels/notesSlide49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84.xml.rels" ContentType="application/vnd.openxmlformats-package.relationships+xml"/>
  <Override PartName="/ppt/notesSlides/_rels/notesSlide54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62.xml.rels" ContentType="application/vnd.openxmlformats-package.relationships+xml"/>
  <Override PartName="/ppt/notesSlides/_rels/notesSlide63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64.xml.rels" ContentType="application/vnd.openxmlformats-package.relationships+xml"/>
  <Override PartName="/ppt/notesSlides/notesSlide5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3" r:id="rId3"/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</p:sldIdLst>
  <p:sldSz cx="9144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3190" strike="noStrike" u="none">
                <a:solidFill>
                  <a:srgbClr val="ffffff"/>
                </a:solidFill>
                <a:effectLst/>
                <a:uFillTx/>
                <a:latin typeface="dark forest"/>
              </a:rPr>
              <a:t>Click to move the slide</a:t>
            </a:r>
            <a:endParaRPr b="0" lang="en-GB" sz="319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notes format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2975760" cy="45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&lt;header&gt;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dt" idx="1"/>
          </p:nvPr>
        </p:nvSpPr>
        <p:spPr>
          <a:xfrm>
            <a:off x="3881880" y="0"/>
            <a:ext cx="2975760" cy="45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ftr" idx="2"/>
          </p:nvPr>
        </p:nvSpPr>
        <p:spPr>
          <a:xfrm>
            <a:off x="0" y="8686800"/>
            <a:ext cx="2975760" cy="45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3" name="PlaceHolder 6"/>
          <p:cNvSpPr>
            <a:spLocks noGrp="1"/>
          </p:cNvSpPr>
          <p:nvPr>
            <p:ph type="sldNum" idx="3"/>
          </p:nvPr>
        </p:nvSpPr>
        <p:spPr>
          <a:xfrm>
            <a:off x="3881880" y="8686800"/>
            <a:ext cx="2975760" cy="45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3BB2ED81-51C0-40AD-9125-426A535E680E}" type="slidenum"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9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50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
</Relationships>
</file>

<file path=ppt/notesSlides/_rels/notesSlide51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
</Relationships>
</file>

<file path=ppt/notesSlides/_rels/notesSlide52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
</Relationships>
</file>

<file path=ppt/notesSlides/_rels/notesSlide53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
</Relationships>
</file>

<file path=ppt/notesSlides/_rels/notesSlide54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
</Relationships>
</file>

<file path=ppt/notesSlides/_rels/notesSlide56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
</Relationships>
</file>

<file path=ppt/notesSlides/_rels/notesSlide58.xml.rels><?xml version="1.0" encoding="UTF-8"?>
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
</Relationships>
</file>

<file path=ppt/notesSlides/_rels/notesSlide62.xml.rels><?xml version="1.0" encoding="UTF-8"?>
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
</Relationships>
</file>

<file path=ppt/notesSlides/_rels/notesSlide63.xml.rels><?xml version="1.0" encoding="UTF-8"?>
<Relationships xmlns="http://schemas.openxmlformats.org/package/2006/relationships"><Relationship Id="rId1" Type="http://schemas.openxmlformats.org/officeDocument/2006/relationships/slide" Target="../slides/slide63.xml"/><Relationship Id="rId2" Type="http://schemas.openxmlformats.org/officeDocument/2006/relationships/notesMaster" Target="../notesMasters/notesMaster1.xml"/>
</Relationships>
</file>

<file path=ppt/notesSlides/_rels/notesSlide64.xml.rels><?xml version="1.0" encoding="UTF-8"?>
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78.xml.rels><?xml version="1.0" encoding="UTF-8"?>
<Relationships xmlns="http://schemas.openxmlformats.org/package/2006/relationships"><Relationship Id="rId1" Type="http://schemas.openxmlformats.org/officeDocument/2006/relationships/slide" Target="../slides/slide78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82.xml.rels><?xml version="1.0" encoding="UTF-8"?>
<Relationships xmlns="http://schemas.openxmlformats.org/package/2006/relationships"><Relationship Id="rId1" Type="http://schemas.openxmlformats.org/officeDocument/2006/relationships/slide" Target="../slides/slide82.xml"/><Relationship Id="rId2" Type="http://schemas.openxmlformats.org/officeDocument/2006/relationships/notesMaster" Target="../notesMasters/notesMaster1.xml"/>
</Relationships>
</file>

<file path=ppt/notesSlides/_rels/notesSlide83.xml.rels><?xml version="1.0" encoding="UTF-8"?>
<Relationships xmlns="http://schemas.openxmlformats.org/package/2006/relationships"><Relationship Id="rId1" Type="http://schemas.openxmlformats.org/officeDocument/2006/relationships/slide" Target="../slides/slide83.xml"/><Relationship Id="rId2" Type="http://schemas.openxmlformats.org/officeDocument/2006/relationships/notesMaster" Target="../notesMasters/notesMaster1.xml"/>
</Relationships>
</file>

<file path=ppt/notesSlides/_rels/notesSlide84.xml.rels><?xml version="1.0" encoding="UTF-8"?>
<Relationships xmlns="http://schemas.openxmlformats.org/package/2006/relationships"><Relationship Id="rId1" Type="http://schemas.openxmlformats.org/officeDocument/2006/relationships/slide" Target="../slides/slide84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PlaceHolder 1"/>
          <p:cNvSpPr>
            <a:spLocks noGrp="1"/>
          </p:cNvSpPr>
          <p:nvPr>
            <p:ph type="dt" idx="10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9B71FF3B-5756-4C70-8439-7F94A07E7754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01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02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PlaceHolder 1"/>
          <p:cNvSpPr>
            <a:spLocks noGrp="1"/>
          </p:cNvSpPr>
          <p:nvPr>
            <p:ph type="dt" idx="11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22A94CB1-BAA5-4253-8642-E14B9592B10A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04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05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PlaceHolder 1"/>
          <p:cNvSpPr>
            <a:spLocks noGrp="1"/>
          </p:cNvSpPr>
          <p:nvPr>
            <p:ph type="dt" idx="12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BD0E1A2C-69AF-49EB-BE96-AF666E146F26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07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08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PlaceHolder 1"/>
          <p:cNvSpPr>
            <a:spLocks noGrp="1"/>
          </p:cNvSpPr>
          <p:nvPr>
            <p:ph type="dt" idx="13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149A78FD-9874-48E7-A0C4-EF952B6A1F46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10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11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PlaceHolder 1"/>
          <p:cNvSpPr>
            <a:spLocks noGrp="1"/>
          </p:cNvSpPr>
          <p:nvPr>
            <p:ph type="dt" idx="14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F786FD0F-B814-4EAF-9564-15BBA2E1153E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13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14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PlaceHolder 1"/>
          <p:cNvSpPr>
            <a:spLocks noGrp="1"/>
          </p:cNvSpPr>
          <p:nvPr>
            <p:ph type="dt" idx="4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096D1024-0A17-4E69-A461-C5293DF7110C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3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684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PlaceHolder 1"/>
          <p:cNvSpPr>
            <a:spLocks noGrp="1"/>
          </p:cNvSpPr>
          <p:nvPr>
            <p:ph type="dt" idx="15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96104BA0-5675-4CE6-9249-52116E9F058D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16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17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PlaceHolder 1"/>
          <p:cNvSpPr>
            <a:spLocks noGrp="1"/>
          </p:cNvSpPr>
          <p:nvPr>
            <p:ph type="dt" idx="16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B9C850E8-200D-4A43-8E82-A51902D8E60C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19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20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PlaceHolder 1"/>
          <p:cNvSpPr>
            <a:spLocks noGrp="1"/>
          </p:cNvSpPr>
          <p:nvPr>
            <p:ph type="dt" idx="17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1B2F30B9-A9E1-496B-9F09-A967BC09B336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22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23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2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p>
            <a:pPr marL="216000" indent="-216000"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3300 ohm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10 ohm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buNone/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2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p>
            <a:pPr marL="216000" indent="-216000"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Has enough energy to get over but not back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PlaceHolder 1"/>
          <p:cNvSpPr>
            <a:spLocks noGrp="1"/>
          </p:cNvSpPr>
          <p:nvPr>
            <p:ph type="dt" idx="5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96F54412-DD9C-4961-990F-BB6B1710FCDD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6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687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PlaceHolder 1"/>
          <p:cNvSpPr>
            <a:spLocks noGrp="1"/>
          </p:cNvSpPr>
          <p:nvPr>
            <p:ph type="dt" idx="18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C415AF19-3AAA-4E44-90AB-EA30E260EBAD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29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30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PlaceHolder 1"/>
          <p:cNvSpPr>
            <a:spLocks noGrp="1"/>
          </p:cNvSpPr>
          <p:nvPr>
            <p:ph type="dt" idx="19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C33C46C6-0607-4D05-8EEF-4E170B9A72F3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32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33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3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p>
            <a:pPr marL="216000" indent="-216000">
              <a:buNone/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In 1969 Ken Thompson and Dennis Ritchie developed a programming language called B, since it was a stripped-down version of of another language- BCPL, “</a:t>
            </a:r>
            <a:r>
              <a:rPr b="1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B</a:t>
            </a: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asic </a:t>
            </a:r>
            <a:r>
              <a:rPr b="1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</a:t>
            </a: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ombined </a:t>
            </a:r>
            <a:r>
              <a:rPr b="1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P</a:t>
            </a: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rogramming </a:t>
            </a:r>
            <a:r>
              <a:rPr b="1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L</a:t>
            </a: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anguage”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buNone/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In 1972 Brian Kernigham’s book </a:t>
            </a:r>
            <a:r>
              <a:rPr b="0" i="1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 Tutorial Introduction to the Language B</a:t>
            </a: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included printing “hi!” as one of the first examples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buNone/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The next example, used to illustrate external variables, was the slightly more complicated “hello, world!”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buNone/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This phrase got taken up at Bell Labs, where the language was developed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buNone/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When B evolved into C, Kerningham included “hello world” in his hugely popular book </a:t>
            </a:r>
            <a:r>
              <a:rPr b="0" i="1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The C Programming Language</a:t>
            </a: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(1978)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3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p>
            <a:pPr marL="216000" indent="-216000">
              <a:buNone/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In 1969 Ken Thompson and Dennis Ritchie developed a programming language called B, since it was a stripped-down version of of another language- BCPL, “</a:t>
            </a:r>
            <a:r>
              <a:rPr b="1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B</a:t>
            </a: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asic </a:t>
            </a:r>
            <a:r>
              <a:rPr b="1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</a:t>
            </a: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ombined </a:t>
            </a:r>
            <a:r>
              <a:rPr b="1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P</a:t>
            </a: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rogramming </a:t>
            </a:r>
            <a:r>
              <a:rPr b="1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L</a:t>
            </a: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anguage”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buNone/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In 1972 Brian Kernigham’s book </a:t>
            </a:r>
            <a:r>
              <a:rPr b="0" i="1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 Tutorial Introduction to the Language B</a:t>
            </a: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included printing “hi!” as one of the first examples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buNone/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The next example, used to illustrate external variables, was the slightly more complicated “hello, world!”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buNone/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This phrase got taken up at Bell Labs, where the language was developed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buNone/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When B evolved into C, Kerningham included “hello world” in his hugely popular book </a:t>
            </a:r>
            <a:r>
              <a:rPr b="0" i="1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The C Programming Language</a:t>
            </a: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(1978)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PlaceHolder 1"/>
          <p:cNvSpPr>
            <a:spLocks noGrp="1"/>
          </p:cNvSpPr>
          <p:nvPr>
            <p:ph type="dt" idx="20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DAD5ECBF-5BE1-4A0E-A544-6E58A6408214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39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40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PlaceHolder 1"/>
          <p:cNvSpPr>
            <a:spLocks noGrp="1"/>
          </p:cNvSpPr>
          <p:nvPr>
            <p:ph type="dt" idx="21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9DC4B8F6-CE0D-460F-B32D-4A22BFCEC619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42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43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PlaceHolder 1"/>
          <p:cNvSpPr>
            <a:spLocks noGrp="1"/>
          </p:cNvSpPr>
          <p:nvPr>
            <p:ph type="dt" idx="22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ED9F69BE-C0AD-47E1-9531-24E17BF501F5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45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46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PlaceHolder 1"/>
          <p:cNvSpPr>
            <a:spLocks noGrp="1"/>
          </p:cNvSpPr>
          <p:nvPr>
            <p:ph type="dt" idx="23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1BE5D7A0-AA76-454B-B32C-EAB283DC2F54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48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49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All connections to computers- mice, printers etc use a serial port. Gotta pick the right one.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PlaceHolder 1"/>
          <p:cNvSpPr>
            <a:spLocks noGrp="1"/>
          </p:cNvSpPr>
          <p:nvPr>
            <p:ph type="dt" idx="24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5A645CAE-43C9-4003-983F-0D6DC9A17C27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51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52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All connections to computers- mice, printers etc use a serial port. Gotta pick the right one.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4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5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400" cy="411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Three commands to rule the world… or at least do 80% of cool Arduino projects.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55" name="PlaceHolder 3"/>
          <p:cNvSpPr>
            <a:spLocks noGrp="1"/>
          </p:cNvSpPr>
          <p:nvPr>
            <p:ph type="dt" idx="25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58486180-11AF-41CE-A2C1-3AA0D11089D8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PlaceHolder 1"/>
          <p:cNvSpPr>
            <a:spLocks noGrp="1"/>
          </p:cNvSpPr>
          <p:nvPr>
            <p:ph type="dt" idx="6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E4F0FCC5-E90E-4EC0-A89A-289EC098E331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9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690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5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57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400" cy="411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Three commands to rule the world… or at least do 80% of cool Arduino projects.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58" name="PlaceHolder 3"/>
          <p:cNvSpPr>
            <a:spLocks noGrp="1"/>
          </p:cNvSpPr>
          <p:nvPr>
            <p:ph type="dt" idx="26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4E4E70ED-FEF1-4B47-84FD-C4B9247003BD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400" cy="411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Three commands to rule the world… or at least do 80% of cool Arduino projects.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61" name="PlaceHolder 3"/>
          <p:cNvSpPr>
            <a:spLocks noGrp="1"/>
          </p:cNvSpPr>
          <p:nvPr>
            <p:ph type="dt" idx="27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EDAA524C-7C03-4EEC-A1E5-100006664345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63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400" cy="411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Three commands to rule the world… or at least do 80% of cool Arduino projects.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64" name="PlaceHolder 3"/>
          <p:cNvSpPr>
            <a:spLocks noGrp="1"/>
          </p:cNvSpPr>
          <p:nvPr>
            <p:ph type="dt" idx="28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F6BEC6B2-41F7-40DC-B4F2-0166A1168DA3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6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400" cy="411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Three commands to rule the world… or at least do 80% of cool Arduino projects.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67" name="PlaceHolder 3"/>
          <p:cNvSpPr>
            <a:spLocks noGrp="1"/>
          </p:cNvSpPr>
          <p:nvPr>
            <p:ph type="dt" idx="29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442FAC0B-A917-4A2D-BAB2-F718DE92A757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6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400" cy="411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Three commands to rule the world… or at least do 80% of cool Arduino projects.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70" name="PlaceHolder 3"/>
          <p:cNvSpPr>
            <a:spLocks noGrp="1"/>
          </p:cNvSpPr>
          <p:nvPr>
            <p:ph type="dt" idx="30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F07BE752-8BE8-4EAD-8314-0F556BA904D6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7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400" cy="411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Review the two main parts of the sketch – void setup() and void loop()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Provide rationale for good commenting.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Emphasize the need for good / clean coding practices like indenting.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73" name="PlaceHolder 3"/>
          <p:cNvSpPr>
            <a:spLocks noGrp="1"/>
          </p:cNvSpPr>
          <p:nvPr>
            <p:ph type="dt" idx="31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09F45FE1-3E31-4088-9CC7-CD36FD989274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7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400" cy="411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Review the two main parts of the sketch – void setup() and void loop()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Provide rationale for good commenting.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Emphasize the need for good / clean coding practices like indenting.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76" name="PlaceHolder 3"/>
          <p:cNvSpPr>
            <a:spLocks noGrp="1"/>
          </p:cNvSpPr>
          <p:nvPr>
            <p:ph type="dt" idx="32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88487591-2DA9-4BBB-BC58-0B8A82A387F5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6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PlaceHolder 1"/>
          <p:cNvSpPr>
            <a:spLocks noGrp="1"/>
          </p:cNvSpPr>
          <p:nvPr>
            <p:ph type="dt" idx="33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9A74B1B0-3307-4990-9E8E-B80EA663F52C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78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79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6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PlaceHolder 1"/>
          <p:cNvSpPr>
            <a:spLocks noGrp="1"/>
          </p:cNvSpPr>
          <p:nvPr>
            <p:ph type="dt" idx="34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6870BE66-9AA0-4383-BF29-95D790C38D30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81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82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6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PlaceHolder 1"/>
          <p:cNvSpPr>
            <a:spLocks noGrp="1"/>
          </p:cNvSpPr>
          <p:nvPr>
            <p:ph type="dt" idx="35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9DF9E180-9EC7-4638-9DD0-7FE2DD0D8033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84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85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PlaceHolder 1"/>
          <p:cNvSpPr>
            <a:spLocks noGrp="1"/>
          </p:cNvSpPr>
          <p:nvPr>
            <p:ph type="dt" idx="7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121018FF-E17C-4FF9-9EF7-0D4B604E1F6A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92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693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7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8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p>
            <a:pPr marL="216000" indent="-216000"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Pause for code transfer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PlaceHolder 1"/>
          <p:cNvSpPr>
            <a:spLocks noGrp="1"/>
          </p:cNvSpPr>
          <p:nvPr>
            <p:ph type="dt" idx="8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BD076557-5E49-4F4D-A590-677946C209B4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95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696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8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PlaceHolder 1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8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7400" cy="411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Here are a few examples of project ideas that you can extend this to in the class.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90" name="PlaceHolder 3"/>
          <p:cNvSpPr>
            <a:spLocks noGrp="1"/>
          </p:cNvSpPr>
          <p:nvPr>
            <p:ph type="dt" idx="36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514540E3-9708-4FDE-8463-0A4309C8980C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8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PlaceHolder 1"/>
          <p:cNvSpPr>
            <a:spLocks noGrp="1"/>
          </p:cNvSpPr>
          <p:nvPr>
            <p:ph type="dt" idx="37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D0D00B7D-BA76-400F-9EAB-BAA3FD98154E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92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93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8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PlaceHolder 1"/>
          <p:cNvSpPr>
            <a:spLocks noGrp="1"/>
          </p:cNvSpPr>
          <p:nvPr>
            <p:ph type="dt" idx="38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D13ECA16-8529-44D6-BB78-0B5EB93F6A1C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95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796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PlaceHolder 1"/>
          <p:cNvSpPr>
            <a:spLocks noGrp="1"/>
          </p:cNvSpPr>
          <p:nvPr>
            <p:ph type="dt" idx="9"/>
          </p:nvPr>
        </p:nvSpPr>
        <p:spPr>
          <a:xfrm>
            <a:off x="3505320" y="152280"/>
            <a:ext cx="2436480" cy="45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  <a:def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  <a:p>
            <a:pPr indent="0" algn="r">
              <a:lnSpc>
                <a:spcPct val="100000"/>
              </a:lnSpc>
              <a:buNone/>
              <a:tabLst>
                <a:tab algn="l" pos="723960"/>
                <a:tab algn="l" pos="1447920"/>
                <a:tab algn="l" pos="2171880"/>
              </a:tabLst>
            </a:pPr>
            <a:fld id="{EF9C2C81-33AD-42E2-AAE2-5C4E5E5B49E2}" type="slidenum">
              <a:rPr b="0" lang="en-US" sz="1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MS PGothic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98" name="PlaceHolder 2"/>
          <p:cNvSpPr>
            <a:spLocks noGrp="1"/>
          </p:cNvSpPr>
          <p:nvPr>
            <p:ph type="sldImg"/>
          </p:nvPr>
        </p:nvSpPr>
        <p:spPr>
          <a:xfrm>
            <a:off x="1143000" y="694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699" name="PlaceHolder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This is why there’s a diversity problem in Engineering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en-GB" sz="319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85800" y="1675800"/>
            <a:ext cx="3791880" cy="441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2"/>
              </a:spcBef>
              <a:buNone/>
            </a:pP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4667760" y="1675800"/>
            <a:ext cx="3791880" cy="441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2"/>
              </a:spcBef>
              <a:buNone/>
            </a:pP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en-GB" sz="319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en-GB" sz="319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685800" y="1675800"/>
            <a:ext cx="7770600" cy="441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2"/>
              </a:spcBef>
              <a:buNone/>
            </a:pP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hyperlink" Target="http://creativecommons.org/licenses/by-sa/3.0/us/" TargetMode="External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jpeg"/><Relationship Id="rId3" Type="http://schemas.openxmlformats.org/officeDocument/2006/relationships/hyperlink" Target="http://creativecommons.org/licenses/by-sa/3.0/us/" TargetMode="External"/><Relationship Id="rId4" Type="http://schemas.openxmlformats.org/officeDocument/2006/relationships/hyperlink" Target="http://creativecommons.org/licenses/by-sa/3.0/us/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3.png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jpeg"/><Relationship Id="rId3" Type="http://schemas.openxmlformats.org/officeDocument/2006/relationships/hyperlink" Target="http://creativecommons.org/licenses/by-sa/3.0/us/" TargetMode="External"/><Relationship Id="rId4" Type="http://schemas.openxmlformats.org/officeDocument/2006/relationships/hyperlink" Target="http://creativecommons.org/licenses/by-sa/3.0/us/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3.png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" name="Rectangle 1"/>
          <p:cNvSpPr/>
          <p:nvPr/>
        </p:nvSpPr>
        <p:spPr>
          <a:xfrm>
            <a:off x="1886040" y="6268680"/>
            <a:ext cx="5476680" cy="4759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endParaRPr b="0" lang="en-US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br>
              <a:rPr sz="700"/>
            </a:br>
            <a:r>
              <a:rPr b="0" lang="en-US" sz="900" strike="noStrike" u="sng">
                <a:solidFill>
                  <a:srgbClr val="000000"/>
                </a:solidFill>
                <a:effectLst/>
                <a:uFillTx/>
                <a:latin typeface="Helvetica Neue"/>
                <a:ea typeface="MS PGothic"/>
              </a:rPr>
              <a:t>This work is licensed under a </a:t>
            </a:r>
            <a:r>
              <a:rPr b="0" lang="en-US" sz="900" strike="noStrike" u="sng">
                <a:solidFill>
                  <a:srgbClr val="000000"/>
                </a:solidFill>
                <a:effectLst/>
                <a:uFillTx/>
                <a:latin typeface="Helvetica Neue"/>
                <a:ea typeface="MS PGothic"/>
                <a:hlinkClick r:id="rId3"/>
              </a:rPr>
              <a:t>Creative Commons Attribution-ShareAlike 3.0 United States License</a:t>
            </a:r>
            <a:r>
              <a:rPr b="0" lang="en-US" sz="900" strike="noStrike" u="sng">
                <a:solidFill>
                  <a:srgbClr val="000000"/>
                </a:solidFill>
                <a:effectLst/>
                <a:uFillTx/>
                <a:latin typeface="Helvetica Neue"/>
                <a:ea typeface="MS PGothic"/>
              </a:rPr>
              <a:t>.</a:t>
            </a:r>
            <a:r>
              <a:rPr b="0" lang="en-US" sz="700" strike="noStrike" u="sng">
                <a:solidFill>
                  <a:srgbClr val="000000"/>
                </a:solidFill>
                <a:effectLst/>
                <a:uFillTx/>
                <a:latin typeface="Arial"/>
                <a:ea typeface="MS PGothic"/>
              </a:rPr>
              <a:t> </a:t>
            </a:r>
            <a:endParaRPr b="0" lang="en-US" sz="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" name="Picture 2" descr="Creative Commons License"/>
          <p:cNvPicPr/>
          <p:nvPr/>
        </p:nvPicPr>
        <p:blipFill>
          <a:blip r:embed="rId4"/>
          <a:stretch/>
        </p:blipFill>
        <p:spPr>
          <a:xfrm>
            <a:off x="4205160" y="6261480"/>
            <a:ext cx="837720" cy="295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Osaka"/>
              </a:rPr>
              <a:t>Click to edit Master title style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685800" y="1675800"/>
            <a:ext cx="7770600" cy="441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3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Osaka"/>
              </a:rPr>
              <a:t>Click to edit Master text styles</a:t>
            </a: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lvl="1" marL="864000" indent="-324000">
              <a:spcBef>
                <a:spcPts val="1128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en-US" sz="2500" strike="noStrike" u="none">
                <a:solidFill>
                  <a:srgbClr val="000000"/>
                </a:solidFill>
                <a:effectLst/>
                <a:uFillTx/>
                <a:latin typeface="HelveticaNeueLT Pro 57 Cn"/>
                <a:ea typeface="Osaka"/>
              </a:rPr>
              <a:t>Second level</a:t>
            </a:r>
            <a:endParaRPr b="0" lang="en-GB" sz="2500" strike="noStrike" u="none">
              <a:solidFill>
                <a:srgbClr val="000000"/>
              </a:solidFill>
              <a:effectLst/>
              <a:uFillTx/>
              <a:latin typeface="HelveticaNeueLT Pro 57 Cn"/>
            </a:endParaRPr>
          </a:p>
          <a:p>
            <a:pPr lvl="2" marL="1296000" indent="-288000">
              <a:spcBef>
                <a:spcPts val="845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HelveticaNeueLT Pro 57 Cn"/>
                <a:ea typeface="Osaka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57 Cn"/>
            </a:endParaRPr>
          </a:p>
          <a:p>
            <a:pPr lvl="3" marL="1728000" indent="-216000"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HelveticaNeueLT Pro 57 Cn"/>
                <a:ea typeface="Osaka"/>
              </a:rPr>
              <a:t>Fourth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57 Cn"/>
            </a:endParaRPr>
          </a:p>
          <a:p>
            <a:pPr lvl="4" marL="2160000" indent="-216000"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HelveticaNeueLT Pro 57 Cn"/>
                <a:ea typeface="Osaka"/>
              </a:rPr>
              <a:t>Fifth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57 Cn"/>
            </a:endParaRPr>
          </a:p>
        </p:txBody>
      </p:sp>
      <p:sp>
        <p:nvSpPr>
          <p:cNvPr id="5" name=""/>
          <p:cNvSpPr txBox="1"/>
          <p:nvPr/>
        </p:nvSpPr>
        <p:spPr>
          <a:xfrm>
            <a:off x="8137440" y="6533280"/>
            <a:ext cx="1272240" cy="42732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spAutoFit/>
          </a:bodyPr>
          <a:p>
            <a:fld id="{CE542E25-8244-4FEC-BE73-056B58485933}" type="slidenum"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3" name="Group 5"/>
          <p:cNvGrpSpPr/>
          <p:nvPr/>
        </p:nvGrpSpPr>
        <p:grpSpPr>
          <a:xfrm>
            <a:off x="1886040" y="6225480"/>
            <a:ext cx="5476680" cy="542160"/>
            <a:chOff x="1886040" y="6225480"/>
            <a:chExt cx="5476680" cy="542160"/>
          </a:xfrm>
        </p:grpSpPr>
        <p:sp>
          <p:nvSpPr>
            <p:cNvPr id="14" name="Rectangle 1"/>
            <p:cNvSpPr/>
            <p:nvPr/>
          </p:nvSpPr>
          <p:spPr>
            <a:xfrm>
              <a:off x="1886040" y="6245640"/>
              <a:ext cx="5476680" cy="5220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900" strike="noStrike" u="sng">
                  <a:solidFill>
                    <a:srgbClr val="000000"/>
                  </a:solidFill>
                  <a:effectLst/>
                  <a:uFillTx/>
                  <a:latin typeface="Helvetica Neue"/>
                  <a:ea typeface="MS PGothic"/>
                  <a:hlinkClick r:id="rId3"/>
                </a:rPr>
                <a:t> </a:t>
              </a:r>
              <a:r>
                <a:rPr b="0" lang="en-US" sz="2400" strike="noStrike" u="sng">
                  <a:solidFill>
                    <a:srgbClr val="4374b7"/>
                  </a:solidFill>
                  <a:effectLst/>
                  <a:uFillTx/>
                  <a:latin typeface="Helvetica Neue"/>
                  <a:ea typeface="MS PGothic"/>
                </a:rPr>
                <a:t> </a:t>
              </a:r>
              <a:r>
                <a:rPr b="0" lang="en-US" sz="900" strike="noStrike" u="sng">
                  <a:solidFill>
                    <a:srgbClr val="4374b7"/>
                  </a:solidFill>
                  <a:effectLst/>
                  <a:uFillTx/>
                  <a:latin typeface="Helvetica Neue"/>
                  <a:ea typeface="MS PGothic"/>
                </a:rPr>
                <a:t>                         </a:t>
              </a:r>
              <a:br>
                <a:rPr sz="700"/>
              </a:br>
              <a:r>
                <a:rPr b="0" lang="en-US" sz="900" strike="noStrike" u="sng">
                  <a:solidFill>
                    <a:srgbClr val="000000"/>
                  </a:solidFill>
                  <a:effectLst/>
                  <a:uFillTx/>
                  <a:latin typeface="Helvetica Neue"/>
                  <a:ea typeface="MS PGothic"/>
                </a:rPr>
                <a:t>This work is licensed under a </a:t>
              </a:r>
              <a:r>
                <a:rPr b="0" lang="en-US" sz="900" strike="noStrike" u="sng">
                  <a:solidFill>
                    <a:srgbClr val="000000"/>
                  </a:solidFill>
                  <a:effectLst/>
                  <a:uFillTx/>
                  <a:latin typeface="Helvetica Neue"/>
                  <a:ea typeface="MS PGothic"/>
                  <a:hlinkClick r:id="rId4"/>
                </a:rPr>
                <a:t>Creative Commons Attribution-ShareAlike 3.0 United States License</a:t>
              </a:r>
              <a:r>
                <a:rPr b="0" lang="en-US" sz="900" strike="noStrike" u="sng">
                  <a:solidFill>
                    <a:srgbClr val="000000"/>
                  </a:solidFill>
                  <a:effectLst/>
                  <a:uFillTx/>
                  <a:latin typeface="Helvetica Neue"/>
                  <a:ea typeface="MS PGothic"/>
                </a:rPr>
                <a:t>.</a:t>
              </a:r>
              <a:r>
                <a:rPr b="0" lang="en-US" sz="700" strike="noStrike" u="sng">
                  <a:solidFill>
                    <a:srgbClr val="000000"/>
                  </a:solidFill>
                  <a:effectLst/>
                  <a:uFillTx/>
                  <a:latin typeface="Arial"/>
                  <a:ea typeface="MS PGothic"/>
                </a:rPr>
                <a:t> </a:t>
              </a:r>
              <a:endParaRPr b="0" lang="en-US" sz="7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pic>
          <p:nvPicPr>
            <p:cNvPr id="15" name="Picture 2" descr="Creative Commons License"/>
            <p:cNvPicPr/>
            <p:nvPr/>
          </p:nvPicPr>
          <p:blipFill>
            <a:blip r:embed="rId5"/>
            <a:stretch/>
          </p:blipFill>
          <p:spPr>
            <a:xfrm>
              <a:off x="4205160" y="6225480"/>
              <a:ext cx="837720" cy="2952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Osaka"/>
              </a:rPr>
              <a:t>Click to edit Master title style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85800" y="1675800"/>
            <a:ext cx="7770600" cy="441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3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Osaka"/>
              </a:rPr>
              <a:t>Click to edit Master text styles</a:t>
            </a: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lvl="1" marL="864000" indent="-324000">
              <a:spcBef>
                <a:spcPts val="1128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en-US" sz="2500" strike="noStrike" u="none">
                <a:solidFill>
                  <a:srgbClr val="000000"/>
                </a:solidFill>
                <a:effectLst/>
                <a:uFillTx/>
                <a:latin typeface="HelveticaNeueLT Pro 57 Cn"/>
                <a:ea typeface="Osaka"/>
              </a:rPr>
              <a:t>Second level</a:t>
            </a:r>
            <a:endParaRPr b="0" lang="en-GB" sz="2500" strike="noStrike" u="none">
              <a:solidFill>
                <a:srgbClr val="000000"/>
              </a:solidFill>
              <a:effectLst/>
              <a:uFillTx/>
              <a:latin typeface="HelveticaNeueLT Pro 57 Cn"/>
            </a:endParaRPr>
          </a:p>
          <a:p>
            <a:pPr lvl="2" marL="1296000" indent="-288000">
              <a:spcBef>
                <a:spcPts val="845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HelveticaNeueLT Pro 57 Cn"/>
                <a:ea typeface="Osaka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57 Cn"/>
            </a:endParaRPr>
          </a:p>
          <a:p>
            <a:pPr lvl="3" marL="1728000" indent="-216000"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HelveticaNeueLT Pro 57 Cn"/>
                <a:ea typeface="Osaka"/>
              </a:rPr>
              <a:t>Fourth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57 Cn"/>
            </a:endParaRPr>
          </a:p>
          <a:p>
            <a:pPr lvl="4" marL="2160000" indent="-216000"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HelveticaNeueLT Pro 57 Cn"/>
                <a:ea typeface="Osaka"/>
              </a:rPr>
              <a:t>Fifth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57 Cn"/>
            </a:endParaRPr>
          </a:p>
        </p:txBody>
      </p:sp>
      <p:pic>
        <p:nvPicPr>
          <p:cNvPr id="18" name="" descr=""/>
          <p:cNvPicPr/>
          <p:nvPr/>
        </p:nvPicPr>
        <p:blipFill>
          <a:blip r:embed="rId6"/>
          <a:stretch/>
        </p:blipFill>
        <p:spPr>
          <a:xfrm>
            <a:off x="8138160" y="6404760"/>
            <a:ext cx="771120" cy="361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" name=""/>
          <p:cNvSpPr txBox="1"/>
          <p:nvPr/>
        </p:nvSpPr>
        <p:spPr>
          <a:xfrm>
            <a:off x="0" y="6245280"/>
            <a:ext cx="3832560" cy="42732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spAutoFit/>
          </a:bodyPr>
          <a:p>
            <a:fld id="{E22E48D3-CFA6-45CE-8F22-4BFA04EBEC1A}" type="slidenum"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1" name="Group 5"/>
          <p:cNvGrpSpPr/>
          <p:nvPr/>
        </p:nvGrpSpPr>
        <p:grpSpPr>
          <a:xfrm>
            <a:off x="1886040" y="6225480"/>
            <a:ext cx="5476680" cy="542160"/>
            <a:chOff x="1886040" y="6225480"/>
            <a:chExt cx="5476680" cy="542160"/>
          </a:xfrm>
        </p:grpSpPr>
        <p:sp>
          <p:nvSpPr>
            <p:cNvPr id="22" name="Rectangle 1"/>
            <p:cNvSpPr/>
            <p:nvPr/>
          </p:nvSpPr>
          <p:spPr>
            <a:xfrm>
              <a:off x="1886040" y="6245640"/>
              <a:ext cx="5476680" cy="5220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900" strike="noStrike" u="sng">
                  <a:solidFill>
                    <a:srgbClr val="000000"/>
                  </a:solidFill>
                  <a:effectLst/>
                  <a:uFillTx/>
                  <a:latin typeface="Helvetica Neue"/>
                  <a:ea typeface="MS PGothic"/>
                  <a:hlinkClick r:id="rId3"/>
                </a:rPr>
                <a:t> </a:t>
              </a:r>
              <a:r>
                <a:rPr b="0" lang="en-US" sz="2400" strike="noStrike" u="sng">
                  <a:solidFill>
                    <a:srgbClr val="4374b7"/>
                  </a:solidFill>
                  <a:effectLst/>
                  <a:uFillTx/>
                  <a:latin typeface="Helvetica Neue"/>
                  <a:ea typeface="MS PGothic"/>
                </a:rPr>
                <a:t> </a:t>
              </a:r>
              <a:r>
                <a:rPr b="0" lang="en-US" sz="900" strike="noStrike" u="sng">
                  <a:solidFill>
                    <a:srgbClr val="4374b7"/>
                  </a:solidFill>
                  <a:effectLst/>
                  <a:uFillTx/>
                  <a:latin typeface="Helvetica Neue"/>
                  <a:ea typeface="MS PGothic"/>
                </a:rPr>
                <a:t>                         </a:t>
              </a:r>
              <a:br>
                <a:rPr sz="700"/>
              </a:br>
              <a:r>
                <a:rPr b="0" lang="en-US" sz="900" strike="noStrike" u="sng">
                  <a:solidFill>
                    <a:srgbClr val="000000"/>
                  </a:solidFill>
                  <a:effectLst/>
                  <a:uFillTx/>
                  <a:latin typeface="Helvetica Neue"/>
                  <a:ea typeface="MS PGothic"/>
                </a:rPr>
                <a:t>This work is licensed under a </a:t>
              </a:r>
              <a:r>
                <a:rPr b="0" lang="en-US" sz="900" strike="noStrike" u="sng">
                  <a:solidFill>
                    <a:srgbClr val="000000"/>
                  </a:solidFill>
                  <a:effectLst/>
                  <a:uFillTx/>
                  <a:latin typeface="Helvetica Neue"/>
                  <a:ea typeface="MS PGothic"/>
                  <a:hlinkClick r:id="rId4"/>
                </a:rPr>
                <a:t>Creative Commons Attribution-ShareAlike 3.0 United States License</a:t>
              </a:r>
              <a:r>
                <a:rPr b="0" lang="en-US" sz="900" strike="noStrike" u="sng">
                  <a:solidFill>
                    <a:srgbClr val="000000"/>
                  </a:solidFill>
                  <a:effectLst/>
                  <a:uFillTx/>
                  <a:latin typeface="Helvetica Neue"/>
                  <a:ea typeface="MS PGothic"/>
                </a:rPr>
                <a:t>.</a:t>
              </a:r>
              <a:r>
                <a:rPr b="0" lang="en-US" sz="700" strike="noStrike" u="sng">
                  <a:solidFill>
                    <a:srgbClr val="000000"/>
                  </a:solidFill>
                  <a:effectLst/>
                  <a:uFillTx/>
                  <a:latin typeface="Arial"/>
                  <a:ea typeface="MS PGothic"/>
                </a:rPr>
                <a:t> </a:t>
              </a:r>
              <a:endParaRPr b="0" lang="en-US" sz="7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pic>
          <p:nvPicPr>
            <p:cNvPr id="23" name="Picture 2" descr="Creative Commons License"/>
            <p:cNvPicPr/>
            <p:nvPr/>
          </p:nvPicPr>
          <p:blipFill>
            <a:blip r:embed="rId5"/>
            <a:stretch/>
          </p:blipFill>
          <p:spPr>
            <a:xfrm>
              <a:off x="4205160" y="6225480"/>
              <a:ext cx="837720" cy="2952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Osaka"/>
              </a:rPr>
              <a:t>Click to edit Master title style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85800" y="1675800"/>
            <a:ext cx="7770600" cy="441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3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Osaka"/>
              </a:rPr>
              <a:t>Click to edit Master text styles</a:t>
            </a: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lvl="1" marL="864000" indent="-324000">
              <a:spcBef>
                <a:spcPts val="1128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en-US" sz="2500" strike="noStrike" u="none">
                <a:solidFill>
                  <a:srgbClr val="000000"/>
                </a:solidFill>
                <a:effectLst/>
                <a:uFillTx/>
                <a:latin typeface="HelveticaNeueLT Pro 57 Cn"/>
                <a:ea typeface="Osaka"/>
              </a:rPr>
              <a:t>Second level</a:t>
            </a:r>
            <a:endParaRPr b="0" lang="en-GB" sz="2500" strike="noStrike" u="none">
              <a:solidFill>
                <a:srgbClr val="000000"/>
              </a:solidFill>
              <a:effectLst/>
              <a:uFillTx/>
              <a:latin typeface="HelveticaNeueLT Pro 57 Cn"/>
            </a:endParaRPr>
          </a:p>
          <a:p>
            <a:pPr lvl="2" marL="1296000" indent="-288000">
              <a:spcBef>
                <a:spcPts val="845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HelveticaNeueLT Pro 57 Cn"/>
                <a:ea typeface="Osaka"/>
              </a:rPr>
              <a:t>Third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57 Cn"/>
            </a:endParaRPr>
          </a:p>
          <a:p>
            <a:pPr lvl="3" marL="1728000" indent="-216000"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HelveticaNeueLT Pro 57 Cn"/>
                <a:ea typeface="Osaka"/>
              </a:rPr>
              <a:t>Fourth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57 Cn"/>
            </a:endParaRPr>
          </a:p>
          <a:p>
            <a:pPr lvl="4" marL="2160000" indent="-216000">
              <a:spcBef>
                <a:spcPts val="278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HelveticaNeueLT Pro 57 Cn"/>
                <a:ea typeface="Osaka"/>
              </a:rPr>
              <a:t>Fifth level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57 Cn"/>
            </a:endParaRPr>
          </a:p>
        </p:txBody>
      </p:sp>
      <p:pic>
        <p:nvPicPr>
          <p:cNvPr id="26" name="" descr=""/>
          <p:cNvPicPr/>
          <p:nvPr/>
        </p:nvPicPr>
        <p:blipFill>
          <a:blip r:embed="rId6"/>
          <a:stretch/>
        </p:blipFill>
        <p:spPr>
          <a:xfrm>
            <a:off x="8138160" y="6404760"/>
            <a:ext cx="771120" cy="361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" name=""/>
          <p:cNvSpPr txBox="1"/>
          <p:nvPr/>
        </p:nvSpPr>
        <p:spPr>
          <a:xfrm>
            <a:off x="0" y="6245280"/>
            <a:ext cx="3832560" cy="42732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spAutoFit/>
          </a:bodyPr>
          <a:p>
            <a:fld id="{677FA29B-FBE6-4C5C-93F0-6045F9173B5B}" type="slidenum"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4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4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Relationship Id="rId3" Type="http://schemas.openxmlformats.org/officeDocument/2006/relationships/image" Target="../media/image31.emf"/><Relationship Id="rId4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3.png"/><Relationship Id="rId3" Type="http://schemas.openxmlformats.org/officeDocument/2006/relationships/image" Target="../media/image33.png"/><Relationship Id="rId4" Type="http://schemas.openxmlformats.org/officeDocument/2006/relationships/image" Target="../media/image33.png"/><Relationship Id="rId5" Type="http://schemas.openxmlformats.org/officeDocument/2006/relationships/image" Target="../media/image33.png"/><Relationship Id="rId6" Type="http://schemas.openxmlformats.org/officeDocument/2006/relationships/image" Target="../media/image33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3.png"/><Relationship Id="rId10" Type="http://schemas.openxmlformats.org/officeDocument/2006/relationships/image" Target="../media/image33.png"/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3.png"/><Relationship Id="rId14" Type="http://schemas.openxmlformats.org/officeDocument/2006/relationships/image" Target="../media/image33.png"/><Relationship Id="rId15" Type="http://schemas.openxmlformats.org/officeDocument/2006/relationships/image" Target="../media/image33.png"/><Relationship Id="rId16" Type="http://schemas.openxmlformats.org/officeDocument/2006/relationships/image" Target="../media/image35.png"/><Relationship Id="rId17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6.png"/><Relationship Id="rId3" Type="http://schemas.openxmlformats.org/officeDocument/2006/relationships/image" Target="../media/image36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6.png"/><Relationship Id="rId10" Type="http://schemas.openxmlformats.org/officeDocument/2006/relationships/image" Target="../media/image36.png"/><Relationship Id="rId11" Type="http://schemas.openxmlformats.org/officeDocument/2006/relationships/image" Target="../media/image36.png"/><Relationship Id="rId12" Type="http://schemas.openxmlformats.org/officeDocument/2006/relationships/image" Target="../media/image36.png"/><Relationship Id="rId13" Type="http://schemas.openxmlformats.org/officeDocument/2006/relationships/image" Target="../media/image36.png"/><Relationship Id="rId14" Type="http://schemas.openxmlformats.org/officeDocument/2006/relationships/image" Target="../media/image36.png"/><Relationship Id="rId15" Type="http://schemas.openxmlformats.org/officeDocument/2006/relationships/image" Target="../media/image36.png"/><Relationship Id="rId16" Type="http://schemas.openxmlformats.org/officeDocument/2006/relationships/image" Target="../media/image36.png"/><Relationship Id="rId17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6.png"/><Relationship Id="rId3" Type="http://schemas.openxmlformats.org/officeDocument/2006/relationships/image" Target="../media/image36.png"/><Relationship Id="rId4" Type="http://schemas.openxmlformats.org/officeDocument/2006/relationships/image" Target="../media/image36.png"/><Relationship Id="rId5" Type="http://schemas.openxmlformats.org/officeDocument/2006/relationships/image" Target="../media/image36.png"/><Relationship Id="rId6" Type="http://schemas.openxmlformats.org/officeDocument/2006/relationships/image" Target="../media/image36.png"/><Relationship Id="rId7" Type="http://schemas.openxmlformats.org/officeDocument/2006/relationships/image" Target="../media/image36.png"/><Relationship Id="rId8" Type="http://schemas.openxmlformats.org/officeDocument/2006/relationships/image" Target="../media/image36.png"/><Relationship Id="rId9" Type="http://schemas.openxmlformats.org/officeDocument/2006/relationships/image" Target="../media/image36.png"/><Relationship Id="rId10" Type="http://schemas.openxmlformats.org/officeDocument/2006/relationships/image" Target="../media/image36.png"/><Relationship Id="rId11" Type="http://schemas.openxmlformats.org/officeDocument/2006/relationships/image" Target="../media/image36.png"/><Relationship Id="rId12" Type="http://schemas.openxmlformats.org/officeDocument/2006/relationships/image" Target="../media/image36.png"/><Relationship Id="rId13" Type="http://schemas.openxmlformats.org/officeDocument/2006/relationships/image" Target="../media/image36.png"/><Relationship Id="rId14" Type="http://schemas.openxmlformats.org/officeDocument/2006/relationships/image" Target="../media/image35.png"/><Relationship Id="rId15" Type="http://schemas.openxmlformats.org/officeDocument/2006/relationships/image" Target="../media/image39.png"/><Relationship Id="rId16" Type="http://schemas.openxmlformats.org/officeDocument/2006/relationships/image" Target="../media/image40.png"/><Relationship Id="rId17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2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2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slideLayout" Target="../slideLayouts/slideLayout4.xml"/><Relationship Id="rId10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6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slideLayout" Target="../slideLayouts/slideLayout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slideLayout" Target="../slideLayouts/slideLayout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image" Target="../media/image67.png"/><Relationship Id="rId4" Type="http://schemas.openxmlformats.org/officeDocument/2006/relationships/slideLayout" Target="../slideLayouts/slideLayout2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70.png"/><Relationship Id="rId3" Type="http://schemas.openxmlformats.org/officeDocument/2006/relationships/slideLayout" Target="../slideLayouts/slideLayout2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svg"/><Relationship Id="rId3" Type="http://schemas.openxmlformats.org/officeDocument/2006/relationships/slideLayout" Target="../slideLayouts/slideLayout2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svg"/><Relationship Id="rId3" Type="http://schemas.openxmlformats.org/officeDocument/2006/relationships/image" Target="../media/image73.png"/><Relationship Id="rId4" Type="http://schemas.openxmlformats.org/officeDocument/2006/relationships/image" Target="../media/image74.svg"/><Relationship Id="rId5" Type="http://schemas.openxmlformats.org/officeDocument/2006/relationships/slideLayout" Target="../slideLayouts/slideLayout2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slideLayout" Target="../slideLayouts/slideLayout4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slideLayout" Target="../slideLayouts/slideLayout2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4.png"/><Relationship Id="rId3" Type="http://schemas.openxmlformats.org/officeDocument/2006/relationships/slideLayout" Target="../slideLayouts/slideLayout2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image" Target="../media/image92.sv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svg"/><Relationship Id="rId3" Type="http://schemas.openxmlformats.org/officeDocument/2006/relationships/image" Target="../media/image91.png"/><Relationship Id="rId4" Type="http://schemas.openxmlformats.org/officeDocument/2006/relationships/image" Target="../media/image92.sv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image" Target="../media/image96.png"/><Relationship Id="rId3" Type="http://schemas.openxmlformats.org/officeDocument/2006/relationships/slideLayout" Target="../slideLayouts/slideLayout2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slideLayout" Target="../slideLayouts/slideLayout2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00.png"/><Relationship Id="rId2" Type="http://schemas.openxmlformats.org/officeDocument/2006/relationships/slideLayout" Target="../slideLayouts/slideLayout4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slideLayout" Target="../slideLayouts/slideLayout4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02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56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58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04.png"/><Relationship Id="rId2" Type="http://schemas.openxmlformats.org/officeDocument/2006/relationships/slideLayout" Target="../slideLayouts/slideLayout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slideLayout" Target="../slideLayouts/slideLayout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slideLayout" Target="../slideLayouts/slideLayout4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105.png"/><Relationship Id="rId2" Type="http://schemas.openxmlformats.org/officeDocument/2006/relationships/image" Target="../media/image106.sv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6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107.png"/><Relationship Id="rId2" Type="http://schemas.openxmlformats.org/officeDocument/2006/relationships/image" Target="../media/image108.svg"/><Relationship Id="rId3" Type="http://schemas.openxmlformats.org/officeDocument/2006/relationships/image" Target="../media/image105.png"/><Relationship Id="rId4" Type="http://schemas.openxmlformats.org/officeDocument/2006/relationships/image" Target="../media/image106.sv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64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109.png"/><Relationship Id="rId2" Type="http://schemas.openxmlformats.org/officeDocument/2006/relationships/image" Target="../media/image110.png"/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slideLayout" Target="../slideLayouts/slideLayout2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114.png"/><Relationship Id="rId2" Type="http://schemas.openxmlformats.org/officeDocument/2006/relationships/image" Target="../media/image115.png"/><Relationship Id="rId3" Type="http://schemas.openxmlformats.org/officeDocument/2006/relationships/slideLayout" Target="../slideLayouts/slideLayout4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116.png"/><Relationship Id="rId2" Type="http://schemas.openxmlformats.org/officeDocument/2006/relationships/image" Target="../media/image114.png"/><Relationship Id="rId3" Type="http://schemas.openxmlformats.org/officeDocument/2006/relationships/image" Target="../media/image117.png"/><Relationship Id="rId4" Type="http://schemas.openxmlformats.org/officeDocument/2006/relationships/slideLayout" Target="../slideLayouts/slideLayout4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118.png"/><Relationship Id="rId2" Type="http://schemas.openxmlformats.org/officeDocument/2006/relationships/slideLayout" Target="../slideLayouts/slideLayout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slideLayout" Target="../slideLayouts/slideLayout3.xml"/><Relationship Id="rId10" Type="http://schemas.openxmlformats.org/officeDocument/2006/relationships/notesSlide" Target="../notesSlides/notesSlide7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116.png"/><Relationship Id="rId2" Type="http://schemas.openxmlformats.org/officeDocument/2006/relationships/image" Target="../media/image114.png"/><Relationship Id="rId3" Type="http://schemas.openxmlformats.org/officeDocument/2006/relationships/image" Target="../media/image117.png"/><Relationship Id="rId4" Type="http://schemas.openxmlformats.org/officeDocument/2006/relationships/slideLayout" Target="../slideLayouts/slideLayout4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116.png"/><Relationship Id="rId2" Type="http://schemas.openxmlformats.org/officeDocument/2006/relationships/image" Target="../media/image114.png"/><Relationship Id="rId3" Type="http://schemas.openxmlformats.org/officeDocument/2006/relationships/image" Target="../media/image117.png"/><Relationship Id="rId4" Type="http://schemas.openxmlformats.org/officeDocument/2006/relationships/slideLayout" Target="../slideLayouts/slideLayout4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119.png"/><Relationship Id="rId2" Type="http://schemas.openxmlformats.org/officeDocument/2006/relationships/image" Target="../media/image120.png"/><Relationship Id="rId3" Type="http://schemas.openxmlformats.org/officeDocument/2006/relationships/slideLayout" Target="../slideLayouts/slideLayout2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slideLayout" Target="../slideLayouts/slideLayout2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122.png"/><Relationship Id="rId2" Type="http://schemas.openxmlformats.org/officeDocument/2006/relationships/slideLayout" Target="../slideLayouts/slideLayout4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123.png"/><Relationship Id="rId2" Type="http://schemas.openxmlformats.org/officeDocument/2006/relationships/image" Target="../media/image124.png"/><Relationship Id="rId3" Type="http://schemas.openxmlformats.org/officeDocument/2006/relationships/image" Target="../media/image125.png"/><Relationship Id="rId4" Type="http://schemas.openxmlformats.org/officeDocument/2006/relationships/slideLayout" Target="../slideLayouts/slideLayout4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126.png"/><Relationship Id="rId2" Type="http://schemas.openxmlformats.org/officeDocument/2006/relationships/image" Target="../media/image127.svg"/><Relationship Id="rId3" Type="http://schemas.openxmlformats.org/officeDocument/2006/relationships/image" Target="../media/image128.png"/><Relationship Id="rId4" Type="http://schemas.openxmlformats.org/officeDocument/2006/relationships/slideLayout" Target="../slideLayouts/slideLayout4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129.png"/><Relationship Id="rId2" Type="http://schemas.openxmlformats.org/officeDocument/2006/relationships/image" Target="../media/image130.svg"/><Relationship Id="rId3" Type="http://schemas.openxmlformats.org/officeDocument/2006/relationships/image" Target="../media/image128.png"/><Relationship Id="rId4" Type="http://schemas.openxmlformats.org/officeDocument/2006/relationships/image" Target="../media/image126.png"/><Relationship Id="rId5" Type="http://schemas.openxmlformats.org/officeDocument/2006/relationships/image" Target="../media/image127.svg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78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131.png"/><Relationship Id="rId2" Type="http://schemas.openxmlformats.org/officeDocument/2006/relationships/slideLayout" Target="../slideLayouts/slideLayout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8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132.png"/><Relationship Id="rId2" Type="http://schemas.openxmlformats.org/officeDocument/2006/relationships/image" Target="../media/image133.png"/><Relationship Id="rId3" Type="http://schemas.openxmlformats.org/officeDocument/2006/relationships/slideLayout" Target="../slideLayouts/slideLayout4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131.png"/><Relationship Id="rId2" Type="http://schemas.openxmlformats.org/officeDocument/2006/relationships/slideLayout" Target="../slideLayouts/slideLayout4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134.png"/><Relationship Id="rId2" Type="http://schemas.openxmlformats.org/officeDocument/2006/relationships/image" Target="../media/image135.jpeg"/><Relationship Id="rId3" Type="http://schemas.openxmlformats.org/officeDocument/2006/relationships/image" Target="../media/image136.jpe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2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137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83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138.jpeg"/><Relationship Id="rId2" Type="http://schemas.openxmlformats.org/officeDocument/2006/relationships/image" Target="../media/image139.png"/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8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8.png"/><Relationship Id="rId4" Type="http://schemas.openxmlformats.org/officeDocument/2006/relationships/image" Target="../media/image28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361800" y="16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0" lang="en-GB" sz="4400" strike="noStrike" u="none">
                <a:solidFill>
                  <a:srgbClr val="000000"/>
                </a:solidFill>
                <a:effectLst/>
                <a:uFillTx/>
                <a:latin typeface="dark forest"/>
              </a:rPr>
              <a:t>In The Blink Of An LED:</a:t>
            </a:r>
            <a:endParaRPr b="0" lang="en-GB" sz="44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35" name="" descr=""/>
          <p:cNvPicPr/>
          <p:nvPr/>
        </p:nvPicPr>
        <p:blipFill>
          <a:blip r:embed="rId1"/>
          <a:stretch/>
        </p:blipFill>
        <p:spPr>
          <a:xfrm>
            <a:off x="-14760" y="1636920"/>
            <a:ext cx="8427240" cy="5195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" name=""/>
          <p:cNvSpPr txBox="1"/>
          <p:nvPr/>
        </p:nvSpPr>
        <p:spPr>
          <a:xfrm>
            <a:off x="2103120" y="1005840"/>
            <a:ext cx="6675120" cy="1197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</a:rPr>
              <a:t>An introduction to physical computing</a:t>
            </a:r>
            <a:endParaRPr b="0" lang="en-US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Electricity / Electronics Basic Concepts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85800" y="1603800"/>
            <a:ext cx="7770600" cy="441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457200" indent="-456840">
              <a:lnSpc>
                <a:spcPct val="15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Voltage</a:t>
            </a: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457200" indent="-456840">
              <a:lnSpc>
                <a:spcPct val="15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Current</a:t>
            </a: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457200" indent="-456840">
              <a:lnSpc>
                <a:spcPct val="15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Resistance</a:t>
            </a: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457200" indent="-456840">
              <a:lnSpc>
                <a:spcPct val="15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Ohm’s Law</a:t>
            </a: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457200" indent="-456840">
              <a:lnSpc>
                <a:spcPct val="15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Using a Multimeter</a:t>
            </a: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pic>
        <p:nvPicPr>
          <p:cNvPr id="98" name="" descr=""/>
          <p:cNvPicPr/>
          <p:nvPr/>
        </p:nvPicPr>
        <p:blipFill>
          <a:blip r:embed="rId1"/>
          <a:stretch/>
        </p:blipFill>
        <p:spPr>
          <a:xfrm rot="5400">
            <a:off x="4559040" y="1311120"/>
            <a:ext cx="3924360" cy="48088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Electrical Properties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100" name=""/>
          <p:cNvSpPr/>
          <p:nvPr/>
        </p:nvSpPr>
        <p:spPr>
          <a:xfrm>
            <a:off x="228600" y="1218960"/>
            <a:ext cx="8686440" cy="518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1" name=""/>
          <p:cNvSpPr/>
          <p:nvPr/>
        </p:nvSpPr>
        <p:spPr>
          <a:xfrm>
            <a:off x="231480" y="1542600"/>
            <a:ext cx="2877480" cy="1029240"/>
          </a:xfrm>
          <a:prstGeom prst="rect">
            <a:avLst/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185040" rIns="185040" tIns="105840" bIns="105840" anchor="ctr">
            <a:noAutofit/>
          </a:bodyPr>
          <a:p>
            <a:pPr algn="ctr">
              <a:lnSpc>
                <a:spcPct val="90000"/>
              </a:lnSpc>
              <a:spcAft>
                <a:spcPts val="910"/>
              </a:spcAft>
              <a:tabLst>
                <a:tab algn="l" pos="0"/>
              </a:tabLst>
            </a:pPr>
            <a:r>
              <a:rPr b="0" lang="en-US" sz="2600" strike="noStrike" u="none">
                <a:solidFill>
                  <a:srgbClr val="ffffff"/>
                </a:solidFill>
                <a:effectLst/>
                <a:uFillTx/>
                <a:latin typeface="Cambria"/>
                <a:ea typeface="Osaka"/>
              </a:rPr>
              <a:t>Voltage</a:t>
            </a:r>
            <a:endParaRPr b="0" lang="en-US" sz="26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90000"/>
              </a:lnSpc>
              <a:spcAft>
                <a:spcPts val="910"/>
              </a:spcAft>
              <a:tabLst>
                <a:tab algn="l" pos="0"/>
              </a:tabLst>
            </a:pPr>
            <a:r>
              <a:rPr b="0" lang="en-US" sz="2600" strike="noStrike" u="none">
                <a:solidFill>
                  <a:srgbClr val="ffffff"/>
                </a:solidFill>
                <a:effectLst/>
                <a:uFillTx/>
                <a:latin typeface="Cambria"/>
                <a:ea typeface="Osaka"/>
              </a:rPr>
              <a:t>V</a:t>
            </a:r>
            <a:endParaRPr b="0" lang="en-US" sz="26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sp>
        <p:nvSpPr>
          <p:cNvPr id="102" name=""/>
          <p:cNvSpPr/>
          <p:nvPr/>
        </p:nvSpPr>
        <p:spPr>
          <a:xfrm>
            <a:off x="228600" y="2569680"/>
            <a:ext cx="2880360" cy="2568960"/>
          </a:xfrm>
          <a:prstGeom prst="rect">
            <a:avLst/>
          </a:prstGeom>
          <a:solidFill>
            <a:srgbClr val="dee6ef"/>
          </a:solidFill>
          <a:ln w="25560">
            <a:solidFill>
              <a:srgbClr val="ccecdd">
                <a:alpha val="90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49400" rIns="199080" tIns="149400" bIns="223920" anchor="t">
            <a:noAutofit/>
          </a:bodyPr>
          <a:p>
            <a:pPr lvl="1" marL="285840" indent="-285480">
              <a:lnSpc>
                <a:spcPct val="90000"/>
              </a:lnSpc>
              <a:spcAft>
                <a:spcPts val="420"/>
              </a:spcAft>
              <a:buClr>
                <a:srgbClr val="000000"/>
              </a:buClr>
              <a:buFont typeface="Symbol" charset="2"/>
              <a:buChar char=""/>
            </a:pPr>
            <a:r>
              <a:rPr b="0" lang="en-US" sz="26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The amount of potential energy in a circuit (how “hard” it can push electrons)</a:t>
            </a:r>
            <a:endParaRPr b="0" lang="en-US" sz="26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lvl="1" marL="228600" indent="-228240">
              <a:lnSpc>
                <a:spcPct val="90000"/>
              </a:lnSpc>
              <a:spcAft>
                <a:spcPts val="300"/>
              </a:spcAft>
              <a:buClr>
                <a:srgbClr val="000000"/>
              </a:buClr>
              <a:buFont typeface="Symbol" charset="2"/>
              <a:buChar char=""/>
            </a:pPr>
            <a:r>
              <a:rPr b="0" lang="en-US" sz="1600" strike="noStrike" u="sng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Units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: Volts (V)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sp>
        <p:nvSpPr>
          <p:cNvPr id="103" name=""/>
          <p:cNvSpPr/>
          <p:nvPr/>
        </p:nvSpPr>
        <p:spPr>
          <a:xfrm>
            <a:off x="3284640" y="1542600"/>
            <a:ext cx="2786400" cy="1029240"/>
          </a:xfrm>
          <a:prstGeom prst="rect">
            <a:avLst/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185040" rIns="185040" tIns="105840" bIns="105840" anchor="ctr">
            <a:noAutofit/>
          </a:bodyPr>
          <a:p>
            <a:pPr algn="ctr">
              <a:lnSpc>
                <a:spcPct val="90000"/>
              </a:lnSpc>
              <a:spcAft>
                <a:spcPts val="910"/>
              </a:spcAft>
              <a:tabLst>
                <a:tab algn="l" pos="0"/>
              </a:tabLst>
            </a:pPr>
            <a:r>
              <a:rPr b="0" lang="en-US" sz="2600" strike="noStrike" u="none">
                <a:solidFill>
                  <a:srgbClr val="ffffff"/>
                </a:solidFill>
                <a:effectLst/>
                <a:uFillTx/>
                <a:latin typeface="Cambria"/>
                <a:ea typeface="Osaka"/>
              </a:rPr>
              <a:t>Current</a:t>
            </a:r>
            <a:endParaRPr b="0" lang="en-US" sz="26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90000"/>
              </a:lnSpc>
              <a:spcAft>
                <a:spcPts val="910"/>
              </a:spcAft>
              <a:tabLst>
                <a:tab algn="l" pos="0"/>
              </a:tabLst>
            </a:pPr>
            <a:r>
              <a:rPr b="0" lang="en-US" sz="2600" strike="noStrike" u="none">
                <a:solidFill>
                  <a:srgbClr val="ffffff"/>
                </a:solidFill>
                <a:effectLst/>
                <a:uFillTx/>
                <a:latin typeface="Cambria"/>
                <a:ea typeface="Osaka"/>
              </a:rPr>
              <a:t>I</a:t>
            </a:r>
            <a:endParaRPr b="0" lang="en-US" sz="26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sp>
        <p:nvSpPr>
          <p:cNvPr id="104" name=""/>
          <p:cNvSpPr/>
          <p:nvPr/>
        </p:nvSpPr>
        <p:spPr>
          <a:xfrm>
            <a:off x="3284640" y="2571480"/>
            <a:ext cx="2786400" cy="2568960"/>
          </a:xfrm>
          <a:prstGeom prst="rect">
            <a:avLst/>
          </a:prstGeom>
          <a:solidFill>
            <a:srgbClr val="dee6ef"/>
          </a:solidFill>
          <a:ln w="25560">
            <a:solidFill>
              <a:srgbClr val="ccecdd">
                <a:alpha val="90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49400" rIns="199080" tIns="149400" bIns="223920" anchor="t">
            <a:noAutofit/>
          </a:bodyPr>
          <a:p>
            <a:pPr lvl="1" marL="285840" indent="-285480">
              <a:lnSpc>
                <a:spcPct val="90000"/>
              </a:lnSpc>
              <a:spcAft>
                <a:spcPts val="420"/>
              </a:spcAft>
              <a:buClr>
                <a:srgbClr val="000000"/>
              </a:buClr>
              <a:buFont typeface="Symbol" charset="2"/>
              <a:buChar char=""/>
            </a:pPr>
            <a:r>
              <a:rPr b="0" lang="en-US" sz="26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Related to number of electrons that flow through  a circuit every second</a:t>
            </a:r>
            <a:endParaRPr b="0" lang="en-US" sz="2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228600" indent="-228240">
              <a:lnSpc>
                <a:spcPct val="90000"/>
              </a:lnSpc>
              <a:spcAft>
                <a:spcPts val="300"/>
              </a:spcAft>
              <a:buClr>
                <a:srgbClr val="000000"/>
              </a:buClr>
              <a:buFont typeface="Symbol" charset="2"/>
              <a:buChar char=""/>
            </a:pPr>
            <a:r>
              <a:rPr b="0" lang="en-US" sz="1600" strike="noStrike" u="sng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Units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: Amperes (A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Osaka"/>
              </a:rPr>
              <a:t>)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5" name=""/>
          <p:cNvSpPr/>
          <p:nvPr/>
        </p:nvSpPr>
        <p:spPr>
          <a:xfrm>
            <a:off x="6265800" y="1542600"/>
            <a:ext cx="2646360" cy="1029240"/>
          </a:xfrm>
          <a:prstGeom prst="rect">
            <a:avLst/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185040" rIns="185040" tIns="105840" bIns="105840" anchor="ctr">
            <a:noAutofit/>
          </a:bodyPr>
          <a:p>
            <a:pPr algn="ctr">
              <a:lnSpc>
                <a:spcPct val="90000"/>
              </a:lnSpc>
              <a:spcAft>
                <a:spcPts val="910"/>
              </a:spcAft>
              <a:tabLst>
                <a:tab algn="l" pos="0"/>
              </a:tabLst>
            </a:pPr>
            <a:r>
              <a:rPr b="0" lang="en-US" sz="2600" strike="noStrike" u="none">
                <a:solidFill>
                  <a:srgbClr val="ffffff"/>
                </a:solidFill>
                <a:effectLst/>
                <a:uFillTx/>
                <a:latin typeface="Cambria"/>
                <a:ea typeface="Osaka"/>
              </a:rPr>
              <a:t>Resistance</a:t>
            </a:r>
            <a:endParaRPr b="0" lang="en-US" sz="26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90000"/>
              </a:lnSpc>
              <a:spcAft>
                <a:spcPts val="910"/>
              </a:spcAft>
              <a:tabLst>
                <a:tab algn="l" pos="0"/>
              </a:tabLst>
            </a:pPr>
            <a:r>
              <a:rPr b="0" lang="en-US" sz="2600" strike="noStrike" u="none">
                <a:solidFill>
                  <a:srgbClr val="ffffff"/>
                </a:solidFill>
                <a:effectLst/>
                <a:uFillTx/>
                <a:latin typeface="Cambria"/>
                <a:ea typeface="Osaka"/>
              </a:rPr>
              <a:t>R</a:t>
            </a:r>
            <a:endParaRPr b="0" lang="en-US" sz="26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sp>
        <p:nvSpPr>
          <p:cNvPr id="106" name=""/>
          <p:cNvSpPr/>
          <p:nvPr/>
        </p:nvSpPr>
        <p:spPr>
          <a:xfrm>
            <a:off x="6268680" y="2571480"/>
            <a:ext cx="2646360" cy="2568960"/>
          </a:xfrm>
          <a:prstGeom prst="rect">
            <a:avLst/>
          </a:prstGeom>
          <a:solidFill>
            <a:srgbClr val="dee6ef"/>
          </a:solidFill>
          <a:ln w="25560">
            <a:solidFill>
              <a:srgbClr val="ccecdd">
                <a:alpha val="90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49400" rIns="199080" tIns="149400" bIns="223920" anchor="t">
            <a:noAutofit/>
          </a:bodyPr>
          <a:p>
            <a:pPr lvl="1" marL="285840" indent="-285480">
              <a:lnSpc>
                <a:spcPct val="90000"/>
              </a:lnSpc>
              <a:spcAft>
                <a:spcPts val="420"/>
              </a:spcAft>
              <a:buClr>
                <a:srgbClr val="000000"/>
              </a:buClr>
              <a:buFont typeface="Symbol" charset="2"/>
              <a:buChar char=""/>
            </a:pPr>
            <a:r>
              <a:rPr b="0" lang="en-US" sz="26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How difficult it is for electrons to flow through a circuit</a:t>
            </a:r>
            <a:endParaRPr b="0" lang="en-US" sz="26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lvl="1" marL="228600" indent="-228240">
              <a:lnSpc>
                <a:spcPct val="90000"/>
              </a:lnSpc>
              <a:spcAft>
                <a:spcPts val="300"/>
              </a:spcAft>
              <a:buClr>
                <a:srgbClr val="000000"/>
              </a:buClr>
              <a:buFont typeface="Symbol" charset="2"/>
              <a:buChar char=""/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lvl="1" marL="228600" indent="-228240">
              <a:lnSpc>
                <a:spcPct val="90000"/>
              </a:lnSpc>
              <a:spcAft>
                <a:spcPts val="300"/>
              </a:spcAft>
              <a:buClr>
                <a:srgbClr val="000000"/>
              </a:buClr>
              <a:buFont typeface="Symbol" charset="2"/>
              <a:buChar char=""/>
            </a:pPr>
            <a:r>
              <a:rPr b="0" lang="en-US" sz="1600" strike="noStrike" u="sng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Units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: Ohms (Ω)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sp>
        <p:nvSpPr>
          <p:cNvPr id="107" name="AutoShape 2"/>
          <p:cNvSpPr/>
          <p:nvPr/>
        </p:nvSpPr>
        <p:spPr>
          <a:xfrm>
            <a:off x="155520" y="-144000"/>
            <a:ext cx="304560" cy="30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08" name=""/>
              <p:cNvSpPr txBox="1"/>
              <p:nvPr/>
            </p:nvSpPr>
            <p:spPr>
              <a:xfrm>
                <a:off x="-465840" y="6593040"/>
                <a:ext cx="72000" cy="3643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/>
                </a14:m>
              </a:p>
            </p:txBody>
          </p:sp>
        </mc:Choice>
        <mc:Fallback>
          <p:sp>
            <p:nvSpPr>
              <p:cNvPr id="108" name=""/>
              <p:cNvSpPr txBox="1"/>
              <p:nvPr/>
            </p:nvSpPr>
            <p:spPr>
              <a:xfrm>
                <a:off x="-465840" y="6593040"/>
                <a:ext cx="72000" cy="364320"/>
              </a:xfrm>
              <a:prstGeom prst="rect">
                <a:avLst/>
              </a:prstGeom>
              <a:blipFill>
                <a:blip r:embed="rId1"/>
                <a:stretch>
                  <a:fillRect/>
                </a:stretch>
              </a:blipFill>
            </p:spPr>
          </p:sp>
        </mc:Fallback>
      </mc:AlternateContent>
      <mc:AlternateContent>
        <mc:Choice xmlns:a14="http://schemas.microsoft.com/office/drawing/2010/main" Requires="a14">
          <p:sp>
            <p:nvSpPr>
              <p:cNvPr id="109" name=""/>
              <p:cNvSpPr txBox="1"/>
              <p:nvPr/>
            </p:nvSpPr>
            <p:spPr>
              <a:xfrm>
                <a:off x="4455360" y="4158720"/>
                <a:ext cx="719640" cy="359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/>
                </a14:m>
              </a:p>
            </p:txBody>
          </p:sp>
        </mc:Choice>
        <mc:Fallback>
          <p:sp>
            <p:nvSpPr>
              <p:cNvPr id="109" name=""/>
              <p:cNvSpPr txBox="1"/>
              <p:nvPr/>
            </p:nvSpPr>
            <p:spPr>
              <a:xfrm>
                <a:off x="4455360" y="4158720"/>
                <a:ext cx="719640" cy="3596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</p:sp>
        </mc:Fallback>
      </mc:AlternateContent>
      <mc:AlternateContent>
        <mc:Choice xmlns:a14="http://schemas.microsoft.com/office/drawing/2010/main" Requires="a14">
          <p:sp>
            <p:nvSpPr>
              <p:cNvPr id="110" name=""/>
              <p:cNvSpPr txBox="1"/>
              <p:nvPr/>
            </p:nvSpPr>
            <p:spPr>
              <a:xfrm>
                <a:off x="4455360" y="4158720"/>
                <a:ext cx="72000" cy="1695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/>
                </a14:m>
              </a:p>
            </p:txBody>
          </p:sp>
        </mc:Choice>
        <mc:Fallback>
          <p:sp>
            <p:nvSpPr>
              <p:cNvPr id="110" name=""/>
              <p:cNvSpPr txBox="1"/>
              <p:nvPr/>
            </p:nvSpPr>
            <p:spPr>
              <a:xfrm>
                <a:off x="4455360" y="4158720"/>
                <a:ext cx="72000" cy="1695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</p:sp>
        </mc:Fallback>
      </mc:AlternateContent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Ohm’s Law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112" name="" descr=""/>
          <p:cNvPicPr/>
          <p:nvPr/>
        </p:nvPicPr>
        <p:blipFill>
          <a:blip r:embed="rId1"/>
          <a:stretch/>
        </p:blipFill>
        <p:spPr>
          <a:xfrm>
            <a:off x="313560" y="1962360"/>
            <a:ext cx="8464680" cy="3751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Current Flow Analogy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114" name="Picture 2" descr="https://encrypted-tbn0.gstatic.com/images?q=tbn:ANd9GcRVaJjVrnmTBrqpA3UIvQKOeN_CQU_9fM8G0KtxOjHwBoDh5pBDYsgnM9uZ"/>
          <p:cNvPicPr/>
          <p:nvPr/>
        </p:nvPicPr>
        <p:blipFill>
          <a:blip r:embed="rId1"/>
          <a:stretch/>
        </p:blipFill>
        <p:spPr>
          <a:xfrm>
            <a:off x="2795760" y="3852000"/>
            <a:ext cx="677520" cy="542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5" name="Picture 2" descr="https://encrypted-tbn0.gstatic.com/images?q=tbn:ANd9GcRVaJjVrnmTBrqpA3UIvQKOeN_CQU_9fM8G0KtxOjHwBoDh5pBDYsgnM9uZ"/>
          <p:cNvPicPr/>
          <p:nvPr/>
        </p:nvPicPr>
        <p:blipFill>
          <a:blip r:embed="rId2"/>
          <a:stretch/>
        </p:blipFill>
        <p:spPr>
          <a:xfrm>
            <a:off x="3135240" y="3720600"/>
            <a:ext cx="677520" cy="542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6" name="Picture 2" descr="https://encrypted-tbn0.gstatic.com/images?q=tbn:ANd9GcRVaJjVrnmTBrqpA3UIvQKOeN_CQU_9fM8G0KtxOjHwBoDh5pBDYsgnM9uZ"/>
          <p:cNvPicPr/>
          <p:nvPr/>
        </p:nvPicPr>
        <p:blipFill>
          <a:blip r:embed="rId3"/>
          <a:stretch/>
        </p:blipFill>
        <p:spPr>
          <a:xfrm>
            <a:off x="2711520" y="3525120"/>
            <a:ext cx="677520" cy="542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7" name="Picture 2" descr="https://encrypted-tbn0.gstatic.com/images?q=tbn:ANd9GcRVaJjVrnmTBrqpA3UIvQKOeN_CQU_9fM8G0KtxOjHwBoDh5pBDYsgnM9uZ"/>
          <p:cNvPicPr/>
          <p:nvPr/>
        </p:nvPicPr>
        <p:blipFill>
          <a:blip r:embed="rId4"/>
          <a:stretch/>
        </p:blipFill>
        <p:spPr>
          <a:xfrm>
            <a:off x="3049560" y="4068000"/>
            <a:ext cx="677520" cy="542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8" name="Picture 2" descr="https://encrypted-tbn0.gstatic.com/images?q=tbn:ANd9GcRVaJjVrnmTBrqpA3UIvQKOeN_CQU_9fM8G0KtxOjHwBoDh5pBDYsgnM9uZ"/>
          <p:cNvPicPr/>
          <p:nvPr/>
        </p:nvPicPr>
        <p:blipFill>
          <a:blip r:embed="rId5"/>
          <a:stretch/>
        </p:blipFill>
        <p:spPr>
          <a:xfrm>
            <a:off x="3049560" y="4395600"/>
            <a:ext cx="677520" cy="542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9" name="Picture 2" descr="https://encrypted-tbn0.gstatic.com/images?q=tbn:ANd9GcRVaJjVrnmTBrqpA3UIvQKOeN_CQU_9fM8G0KtxOjHwBoDh5pBDYsgnM9uZ"/>
          <p:cNvPicPr/>
          <p:nvPr/>
        </p:nvPicPr>
        <p:blipFill>
          <a:blip r:embed="rId6"/>
          <a:stretch/>
        </p:blipFill>
        <p:spPr>
          <a:xfrm>
            <a:off x="2916360" y="3095280"/>
            <a:ext cx="677520" cy="542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0" name="Picture 2" descr="https://encrypted-tbn0.gstatic.com/images?q=tbn:ANd9GcRVaJjVrnmTBrqpA3UIvQKOeN_CQU_9fM8G0KtxOjHwBoDh5pBDYsgnM9uZ"/>
          <p:cNvPicPr/>
          <p:nvPr/>
        </p:nvPicPr>
        <p:blipFill>
          <a:blip r:embed="rId7"/>
          <a:stretch/>
        </p:blipFill>
        <p:spPr>
          <a:xfrm>
            <a:off x="3049560" y="3525120"/>
            <a:ext cx="677520" cy="542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1" name="Picture 4" descr="http://www.clker.com/cliparts/5/2/5/c/1197093906998989684johnny_automatic_faucet_1.svg.hi.png"/>
          <p:cNvPicPr/>
          <p:nvPr/>
        </p:nvPicPr>
        <p:blipFill>
          <a:blip r:embed="rId8"/>
          <a:stretch/>
        </p:blipFill>
        <p:spPr>
          <a:xfrm>
            <a:off x="1593720" y="1525320"/>
            <a:ext cx="1823760" cy="1552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2" name="Picture 2" descr="https://encrypted-tbn0.gstatic.com/images?q=tbn:ANd9GcRVaJjVrnmTBrqpA3UIvQKOeN_CQU_9fM8G0KtxOjHwBoDh5pBDYsgnM9uZ"/>
          <p:cNvPicPr/>
          <p:nvPr/>
        </p:nvPicPr>
        <p:blipFill>
          <a:blip r:embed="rId9"/>
          <a:stretch/>
        </p:blipFill>
        <p:spPr>
          <a:xfrm>
            <a:off x="6573960" y="3834720"/>
            <a:ext cx="677520" cy="542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3" name="Picture 2" descr="https://encrypted-tbn0.gstatic.com/images?q=tbn:ANd9GcRVaJjVrnmTBrqpA3UIvQKOeN_CQU_9fM8G0KtxOjHwBoDh5pBDYsgnM9uZ"/>
          <p:cNvPicPr/>
          <p:nvPr/>
        </p:nvPicPr>
        <p:blipFill>
          <a:blip r:embed="rId10"/>
          <a:stretch/>
        </p:blipFill>
        <p:spPr>
          <a:xfrm>
            <a:off x="6818400" y="4511160"/>
            <a:ext cx="677520" cy="542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4" name="Picture 2" descr="https://encrypted-tbn0.gstatic.com/images?q=tbn:ANd9GcRVaJjVrnmTBrqpA3UIvQKOeN_CQU_9fM8G0KtxOjHwBoDh5pBDYsgnM9uZ"/>
          <p:cNvPicPr/>
          <p:nvPr/>
        </p:nvPicPr>
        <p:blipFill>
          <a:blip r:embed="rId11"/>
          <a:stretch/>
        </p:blipFill>
        <p:spPr>
          <a:xfrm>
            <a:off x="6654960" y="3077640"/>
            <a:ext cx="678960" cy="542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5" name="Picture 4" descr="http://www.clker.com/cliparts/5/2/5/c/1197093906998989684johnny_automatic_faucet_1.svg.hi.png"/>
          <p:cNvPicPr/>
          <p:nvPr/>
        </p:nvPicPr>
        <p:blipFill>
          <a:blip r:embed="rId12"/>
          <a:stretch/>
        </p:blipFill>
        <p:spPr>
          <a:xfrm>
            <a:off x="5334120" y="1507320"/>
            <a:ext cx="1821960" cy="1552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6" name="Picture 2" descr="https://encrypted-tbn0.gstatic.com/images?q=tbn:ANd9GcRVaJjVrnmTBrqpA3UIvQKOeN_CQU_9fM8G0KtxOjHwBoDh5pBDYsgnM9uZ"/>
          <p:cNvPicPr/>
          <p:nvPr/>
        </p:nvPicPr>
        <p:blipFill>
          <a:blip r:embed="rId13"/>
          <a:stretch/>
        </p:blipFill>
        <p:spPr>
          <a:xfrm>
            <a:off x="2739960" y="4339800"/>
            <a:ext cx="677520" cy="542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7" name="Picture 2" descr="https://encrypted-tbn0.gstatic.com/images?q=tbn:ANd9GcRVaJjVrnmTBrqpA3UIvQKOeN_CQU_9fM8G0KtxOjHwBoDh5pBDYsgnM9uZ"/>
          <p:cNvPicPr/>
          <p:nvPr/>
        </p:nvPicPr>
        <p:blipFill>
          <a:blip r:embed="rId14"/>
          <a:stretch/>
        </p:blipFill>
        <p:spPr>
          <a:xfrm>
            <a:off x="2805120" y="4780800"/>
            <a:ext cx="677520" cy="542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8" name="Picture 2" descr="https://encrypted-tbn0.gstatic.com/images?q=tbn:ANd9GcRVaJjVrnmTBrqpA3UIvQKOeN_CQU_9fM8G0KtxOjHwBoDh5pBDYsgnM9uZ"/>
          <p:cNvPicPr/>
          <p:nvPr/>
        </p:nvPicPr>
        <p:blipFill>
          <a:blip r:embed="rId15"/>
          <a:stretch/>
        </p:blipFill>
        <p:spPr>
          <a:xfrm>
            <a:off x="3135240" y="4866840"/>
            <a:ext cx="677520" cy="542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9" name="TextBox 2"/>
          <p:cNvSpPr/>
          <p:nvPr/>
        </p:nvSpPr>
        <p:spPr>
          <a:xfrm>
            <a:off x="1539720" y="5486040"/>
            <a:ext cx="221904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High Current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sp>
        <p:nvSpPr>
          <p:cNvPr id="130" name="TextBox 22"/>
          <p:cNvSpPr/>
          <p:nvPr/>
        </p:nvSpPr>
        <p:spPr>
          <a:xfrm>
            <a:off x="5307120" y="5486040"/>
            <a:ext cx="221724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Low Current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sp>
        <p:nvSpPr>
          <p:cNvPr id="131" name="Straight Connector 21"/>
          <p:cNvSpPr/>
          <p:nvPr/>
        </p:nvSpPr>
        <p:spPr>
          <a:xfrm>
            <a:off x="4572000" y="1980360"/>
            <a:ext cx="0" cy="37339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2" name="Picture 3" descr=""/>
          <p:cNvPicPr/>
          <p:nvPr/>
        </p:nvPicPr>
        <p:blipFill>
          <a:blip r:embed="rId16"/>
          <a:stretch/>
        </p:blipFill>
        <p:spPr>
          <a:xfrm>
            <a:off x="6912000" y="189720"/>
            <a:ext cx="2149200" cy="5713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68"/>
          <p:cNvGrpSpPr/>
          <p:nvPr/>
        </p:nvGrpSpPr>
        <p:grpSpPr>
          <a:xfrm>
            <a:off x="5663880" y="1995120"/>
            <a:ext cx="1522440" cy="2044440"/>
            <a:chOff x="5663880" y="1995120"/>
            <a:chExt cx="1522440" cy="2044440"/>
          </a:xfrm>
        </p:grpSpPr>
        <p:sp>
          <p:nvSpPr>
            <p:cNvPr id="134" name="Rectangle 69"/>
            <p:cNvSpPr/>
            <p:nvPr/>
          </p:nvSpPr>
          <p:spPr>
            <a:xfrm>
              <a:off x="5681520" y="2442960"/>
              <a:ext cx="1371600" cy="1587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en-US" sz="2400" strike="noStrike" u="none">
                  <a:solidFill>
                    <a:srgbClr val="000000"/>
                  </a:solidFill>
                  <a:effectLst/>
                  <a:uFillTx/>
                  <a:latin typeface="Cambria"/>
                  <a:ea typeface="MS PGothic"/>
                </a:rPr>
                <a:t>Water</a:t>
              </a:r>
              <a:endPara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</a:endParaRPr>
            </a:p>
            <a:p>
              <a:pPr algn="ctr">
                <a:lnSpc>
                  <a:spcPct val="100000"/>
                </a:lnSpc>
              </a:pPr>
              <a:r>
                <a:rPr b="1" lang="en-US" sz="2400" strike="noStrike" u="none">
                  <a:solidFill>
                    <a:srgbClr val="000000"/>
                  </a:solidFill>
                  <a:effectLst/>
                  <a:uFillTx/>
                  <a:latin typeface="Cambria"/>
                  <a:ea typeface="MS PGothic"/>
                </a:rPr>
                <a:t>Tower</a:t>
              </a:r>
              <a:endPara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</a:endParaRPr>
            </a:p>
          </p:txBody>
        </p:sp>
        <p:sp>
          <p:nvSpPr>
            <p:cNvPr id="135" name="Rectangle 70"/>
            <p:cNvSpPr/>
            <p:nvPr/>
          </p:nvSpPr>
          <p:spPr>
            <a:xfrm>
              <a:off x="5686560" y="3241440"/>
              <a:ext cx="1361880" cy="793080"/>
            </a:xfrm>
            <a:prstGeom prst="rect">
              <a:avLst/>
            </a:prstGeom>
            <a:solidFill>
              <a:srgbClr val="00b8ff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2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6" name="Oval 71"/>
            <p:cNvSpPr/>
            <p:nvPr/>
          </p:nvSpPr>
          <p:spPr>
            <a:xfrm>
              <a:off x="5686200" y="1995120"/>
              <a:ext cx="1500120" cy="447480"/>
            </a:xfrm>
            <a:prstGeom prst="ellipse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spAutoFit/>
            </a:bodyPr>
            <a:p>
              <a:endParaRPr b="0" lang="en-US" sz="2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7" name="Oval 72"/>
            <p:cNvSpPr/>
            <p:nvPr/>
          </p:nvSpPr>
          <p:spPr>
            <a:xfrm>
              <a:off x="5664240" y="2092680"/>
              <a:ext cx="1384200" cy="273960"/>
            </a:xfrm>
            <a:prstGeom prst="ellipse">
              <a:avLst/>
            </a:prstGeom>
            <a:noFill/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spAutoFit/>
            </a:bodyPr>
            <a:p>
              <a:endParaRPr b="0" lang="en-US" sz="2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8" name="Straight Connector 73"/>
            <p:cNvSpPr/>
            <p:nvPr/>
          </p:nvSpPr>
          <p:spPr>
            <a:xfrm>
              <a:off x="5663880" y="2229840"/>
              <a:ext cx="0" cy="180972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39" name="Straight Connector 74"/>
            <p:cNvSpPr/>
            <p:nvPr/>
          </p:nvSpPr>
          <p:spPr>
            <a:xfrm>
              <a:off x="7059600" y="2218680"/>
              <a:ext cx="0" cy="182088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0" name="Straight Connector 75"/>
            <p:cNvSpPr/>
            <p:nvPr/>
          </p:nvSpPr>
          <p:spPr>
            <a:xfrm>
              <a:off x="5663880" y="4030200"/>
              <a:ext cx="451080" cy="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1" name="Straight Connector 76"/>
            <p:cNvSpPr/>
            <p:nvPr/>
          </p:nvSpPr>
          <p:spPr>
            <a:xfrm>
              <a:off x="6600600" y="4030200"/>
              <a:ext cx="452520" cy="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Voltage Analogy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143" name="TextBox 2"/>
          <p:cNvSpPr/>
          <p:nvPr/>
        </p:nvSpPr>
        <p:spPr>
          <a:xfrm>
            <a:off x="0" y="5303520"/>
            <a:ext cx="4571640" cy="39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More Energy == Higher Voltage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sp>
        <p:nvSpPr>
          <p:cNvPr id="144" name="Straight Connector 21"/>
          <p:cNvSpPr/>
          <p:nvPr/>
        </p:nvSpPr>
        <p:spPr>
          <a:xfrm>
            <a:off x="4572000" y="1980360"/>
            <a:ext cx="0" cy="37339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45" name="Group 30"/>
          <p:cNvGrpSpPr/>
          <p:nvPr/>
        </p:nvGrpSpPr>
        <p:grpSpPr>
          <a:xfrm>
            <a:off x="6351480" y="3336480"/>
            <a:ext cx="1142640" cy="1247760"/>
            <a:chOff x="6351480" y="3336480"/>
            <a:chExt cx="1142640" cy="1247760"/>
          </a:xfrm>
        </p:grpSpPr>
        <p:sp>
          <p:nvSpPr>
            <p:cNvPr id="146" name="Arc 31"/>
            <p:cNvSpPr/>
            <p:nvPr/>
          </p:nvSpPr>
          <p:spPr>
            <a:xfrm flipH="1" flipV="1">
              <a:off x="6351480" y="3427200"/>
              <a:ext cx="1142640" cy="114228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507960">
              <a:solidFill>
                <a:srgbClr val="00b8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2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7" name="Straight Connector 32"/>
            <p:cNvSpPr/>
            <p:nvPr/>
          </p:nvSpPr>
          <p:spPr>
            <a:xfrm>
              <a:off x="6900840" y="4584240"/>
              <a:ext cx="571320" cy="0"/>
            </a:xfrm>
            <a:prstGeom prst="line">
              <a:avLst/>
            </a:prstGeom>
            <a:ln w="507960">
              <a:solidFill>
                <a:srgbClr val="00b8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48" name="Straight Connector 33"/>
            <p:cNvSpPr/>
            <p:nvPr/>
          </p:nvSpPr>
          <p:spPr>
            <a:xfrm flipV="1">
              <a:off x="6352920" y="3336480"/>
              <a:ext cx="14400" cy="716040"/>
            </a:xfrm>
            <a:prstGeom prst="line">
              <a:avLst/>
            </a:prstGeom>
            <a:ln w="507960">
              <a:solidFill>
                <a:srgbClr val="00b8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49" name="Straight Arrow Connector 40"/>
          <p:cNvSpPr/>
          <p:nvPr/>
        </p:nvSpPr>
        <p:spPr>
          <a:xfrm>
            <a:off x="5200560" y="3245760"/>
            <a:ext cx="360" cy="1670040"/>
          </a:xfrm>
          <a:prstGeom prst="straightConnector1">
            <a:avLst/>
          </a:prstGeom>
          <a:solidFill>
            <a:srgbClr val="00b8ff"/>
          </a:solidFill>
          <a:ln w="127080">
            <a:solidFill>
              <a:srgbClr val="000000"/>
            </a:solidFill>
            <a:round/>
            <a:headEnd len="sm" type="arrow" w="sm"/>
            <a:tailEnd len="sm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0" name="TextBox 44"/>
          <p:cNvSpPr/>
          <p:nvPr/>
        </p:nvSpPr>
        <p:spPr>
          <a:xfrm>
            <a:off x="4626000" y="5303520"/>
            <a:ext cx="4571640" cy="39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Less Energy == Lower Voltage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pic>
        <p:nvPicPr>
          <p:cNvPr id="151" name="Picture 2" descr="https://encrypted-tbn0.gstatic.com/images?q=tbn:ANd9GcRVaJjVrnmTBrqpA3UIvQKOeN_CQU_9fM8G0KtxOjHwBoDh5pBDYsgnM9uZ"/>
          <p:cNvPicPr/>
          <p:nvPr/>
        </p:nvPicPr>
        <p:blipFill>
          <a:blip r:embed="rId1"/>
          <a:stretch/>
        </p:blipFill>
        <p:spPr>
          <a:xfrm>
            <a:off x="7466040" y="4343040"/>
            <a:ext cx="339480" cy="271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2" name="Picture 2" descr="https://encrypted-tbn0.gstatic.com/images?q=tbn:ANd9GcRVaJjVrnmTBrqpA3UIvQKOeN_CQU_9fM8G0KtxOjHwBoDh5pBDYsgnM9uZ"/>
          <p:cNvPicPr/>
          <p:nvPr/>
        </p:nvPicPr>
        <p:blipFill>
          <a:blip r:embed="rId2"/>
          <a:stretch/>
        </p:blipFill>
        <p:spPr>
          <a:xfrm>
            <a:off x="7726320" y="4763520"/>
            <a:ext cx="339480" cy="271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3" name="Picture 2" descr="https://encrypted-tbn0.gstatic.com/images?q=tbn:ANd9GcRVaJjVrnmTBrqpA3UIvQKOeN_CQU_9fM8G0KtxOjHwBoDh5pBDYsgnM9uZ"/>
          <p:cNvPicPr/>
          <p:nvPr/>
        </p:nvPicPr>
        <p:blipFill>
          <a:blip r:embed="rId3"/>
          <a:stretch/>
        </p:blipFill>
        <p:spPr>
          <a:xfrm>
            <a:off x="7512120" y="4893840"/>
            <a:ext cx="337680" cy="271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4" name="Picture 2" descr="https://encrypted-tbn0.gstatic.com/images?q=tbn:ANd9GcRVaJjVrnmTBrqpA3UIvQKOeN_CQU_9fM8G0KtxOjHwBoDh5pBDYsgnM9uZ"/>
          <p:cNvPicPr/>
          <p:nvPr/>
        </p:nvPicPr>
        <p:blipFill>
          <a:blip r:embed="rId4"/>
          <a:stretch/>
        </p:blipFill>
        <p:spPr>
          <a:xfrm>
            <a:off x="7570800" y="4601880"/>
            <a:ext cx="339480" cy="271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5" name="Picture 2" descr=""/>
          <p:cNvPicPr/>
          <p:nvPr/>
        </p:nvPicPr>
        <p:blipFill>
          <a:blip r:embed="rId5"/>
          <a:stretch/>
        </p:blipFill>
        <p:spPr>
          <a:xfrm>
            <a:off x="1298520" y="5705280"/>
            <a:ext cx="1720440" cy="767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6" name="Picture 3" descr=""/>
          <p:cNvPicPr/>
          <p:nvPr/>
        </p:nvPicPr>
        <p:blipFill>
          <a:blip r:embed="rId6"/>
          <a:stretch/>
        </p:blipFill>
        <p:spPr>
          <a:xfrm>
            <a:off x="6114960" y="6108480"/>
            <a:ext cx="1391760" cy="371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7" name="Picture 3" descr=""/>
          <p:cNvPicPr/>
          <p:nvPr/>
        </p:nvPicPr>
        <p:blipFill>
          <a:blip r:embed="rId7"/>
          <a:stretch/>
        </p:blipFill>
        <p:spPr>
          <a:xfrm>
            <a:off x="6912000" y="189720"/>
            <a:ext cx="2149200" cy="571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8" name="TextBox 79"/>
          <p:cNvSpPr/>
          <p:nvPr/>
        </p:nvSpPr>
        <p:spPr>
          <a:xfrm>
            <a:off x="4586400" y="3818880"/>
            <a:ext cx="739440" cy="51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en-US" sz="2800" strike="noStrike" u="none">
                <a:solidFill>
                  <a:srgbClr val="000000"/>
                </a:solidFill>
                <a:effectLst/>
                <a:uFillTx/>
                <a:latin typeface="Arial"/>
                <a:ea typeface="MS PGothic"/>
              </a:rPr>
              <a:t>V</a:t>
            </a:r>
            <a:endParaRPr b="0" lang="en-US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9" name="Straight Arrow Connector 81"/>
          <p:cNvSpPr/>
          <p:nvPr/>
        </p:nvSpPr>
        <p:spPr>
          <a:xfrm>
            <a:off x="739800" y="2594880"/>
            <a:ext cx="360" cy="2335320"/>
          </a:xfrm>
          <a:prstGeom prst="straightConnector1">
            <a:avLst/>
          </a:prstGeom>
          <a:solidFill>
            <a:srgbClr val="00b8ff"/>
          </a:solidFill>
          <a:ln w="127080">
            <a:solidFill>
              <a:srgbClr val="000000"/>
            </a:solidFill>
            <a:round/>
            <a:headEnd len="sm" type="arrow" w="sm"/>
            <a:tailEnd len="sm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60" name="Group 82"/>
          <p:cNvGrpSpPr/>
          <p:nvPr/>
        </p:nvGrpSpPr>
        <p:grpSpPr>
          <a:xfrm>
            <a:off x="739800" y="1348920"/>
            <a:ext cx="2930040" cy="4035240"/>
            <a:chOff x="739800" y="1348920"/>
            <a:chExt cx="2930040" cy="4035240"/>
          </a:xfrm>
        </p:grpSpPr>
        <p:grpSp>
          <p:nvGrpSpPr>
            <p:cNvPr id="161" name="Group 83"/>
            <p:cNvGrpSpPr/>
            <p:nvPr/>
          </p:nvGrpSpPr>
          <p:grpSpPr>
            <a:xfrm>
              <a:off x="1812960" y="3350520"/>
              <a:ext cx="1142640" cy="1247760"/>
              <a:chOff x="1812960" y="3350520"/>
              <a:chExt cx="1142640" cy="1247760"/>
            </a:xfrm>
          </p:grpSpPr>
          <p:sp>
            <p:nvSpPr>
              <p:cNvPr id="162" name="Arc 103"/>
              <p:cNvSpPr/>
              <p:nvPr/>
            </p:nvSpPr>
            <p:spPr>
              <a:xfrm flipH="1" flipV="1">
                <a:off x="1812960" y="3441600"/>
                <a:ext cx="1142640" cy="114228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507960">
                <a:solidFill>
                  <a:srgbClr val="00b8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US" sz="24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3" name="Straight Connector 104"/>
              <p:cNvSpPr/>
              <p:nvPr/>
            </p:nvSpPr>
            <p:spPr>
              <a:xfrm>
                <a:off x="2361960" y="4598280"/>
                <a:ext cx="571680" cy="0"/>
              </a:xfrm>
              <a:prstGeom prst="line">
                <a:avLst/>
              </a:prstGeom>
              <a:ln w="507960">
                <a:solidFill>
                  <a:srgbClr val="00b8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5000" bIns="-45000" anchor="t" anchorCtr="1">
                <a:noAutofit/>
              </a:bodyPr>
              <a:p>
                <a:endParaRPr b="0" lang="en-US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4" name="Straight Connector 105"/>
              <p:cNvSpPr/>
              <p:nvPr/>
            </p:nvSpPr>
            <p:spPr>
              <a:xfrm flipV="1">
                <a:off x="1814400" y="3350520"/>
                <a:ext cx="14040" cy="716040"/>
              </a:xfrm>
              <a:prstGeom prst="line">
                <a:avLst/>
              </a:prstGeom>
              <a:ln w="507960">
                <a:solidFill>
                  <a:srgbClr val="00b8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 anchorCtr="1">
                <a:noAutofit/>
              </a:bodyPr>
              <a:p>
                <a:endParaRPr b="0" lang="en-US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165" name="Straight Arrow Connector 84"/>
            <p:cNvSpPr/>
            <p:nvPr/>
          </p:nvSpPr>
          <p:spPr>
            <a:xfrm>
              <a:off x="739800" y="2595240"/>
              <a:ext cx="360" cy="2334960"/>
            </a:xfrm>
            <a:prstGeom prst="straightConnector1">
              <a:avLst/>
            </a:prstGeom>
            <a:solidFill>
              <a:srgbClr val="00b8ff"/>
            </a:solidFill>
            <a:ln w="127080">
              <a:solidFill>
                <a:srgbClr val="000000"/>
              </a:solidFill>
              <a:round/>
              <a:headEnd len="sm" type="arrow" w="sm"/>
              <a:tailEnd len="sm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pic>
          <p:nvPicPr>
            <p:cNvPr id="166" name="Picture 2" descr="https://encrypted-tbn0.gstatic.com/images?q=tbn:ANd9GcRVaJjVrnmTBrqpA3UIvQKOeN_CQU_9fM8G0KtxOjHwBoDh5pBDYsgnM9uZ"/>
            <p:cNvPicPr/>
            <p:nvPr/>
          </p:nvPicPr>
          <p:blipFill>
            <a:blip r:embed="rId8"/>
            <a:stretch/>
          </p:blipFill>
          <p:spPr>
            <a:xfrm>
              <a:off x="2956320" y="4357440"/>
              <a:ext cx="338400" cy="2714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67" name="Picture 2" descr="https://encrypted-tbn0.gstatic.com/images?q=tbn:ANd9GcRVaJjVrnmTBrqpA3UIvQKOeN_CQU_9fM8G0KtxOjHwBoDh5pBDYsgnM9uZ"/>
            <p:cNvPicPr/>
            <p:nvPr/>
          </p:nvPicPr>
          <p:blipFill>
            <a:blip r:embed="rId9"/>
            <a:stretch/>
          </p:blipFill>
          <p:spPr>
            <a:xfrm>
              <a:off x="2964600" y="4930200"/>
              <a:ext cx="338400" cy="2710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68" name="Picture 2" descr="https://encrypted-tbn0.gstatic.com/images?q=tbn:ANd9GcRVaJjVrnmTBrqpA3UIvQKOeN_CQU_9fM8G0KtxOjHwBoDh5pBDYsgnM9uZ"/>
            <p:cNvPicPr/>
            <p:nvPr/>
          </p:nvPicPr>
          <p:blipFill>
            <a:blip r:embed="rId10"/>
            <a:stretch/>
          </p:blipFill>
          <p:spPr>
            <a:xfrm>
              <a:off x="2956320" y="4658400"/>
              <a:ext cx="338400" cy="2714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69" name="Picture 2" descr="https://encrypted-tbn0.gstatic.com/images?q=tbn:ANd9GcRVaJjVrnmTBrqpA3UIvQKOeN_CQU_9fM8G0KtxOjHwBoDh5pBDYsgnM9uZ"/>
            <p:cNvPicPr/>
            <p:nvPr/>
          </p:nvPicPr>
          <p:blipFill>
            <a:blip r:embed="rId11"/>
            <a:stretch/>
          </p:blipFill>
          <p:spPr>
            <a:xfrm>
              <a:off x="3331440" y="4977360"/>
              <a:ext cx="338400" cy="2710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70" name="Picture 2" descr="https://encrypted-tbn0.gstatic.com/images?q=tbn:ANd9GcRVaJjVrnmTBrqpA3UIvQKOeN_CQU_9fM8G0KtxOjHwBoDh5pBDYsgnM9uZ"/>
            <p:cNvPicPr/>
            <p:nvPr/>
          </p:nvPicPr>
          <p:blipFill>
            <a:blip r:embed="rId12"/>
            <a:stretch/>
          </p:blipFill>
          <p:spPr>
            <a:xfrm>
              <a:off x="3061800" y="5113080"/>
              <a:ext cx="338400" cy="2710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71" name="Picture 2" descr="https://encrypted-tbn0.gstatic.com/images?q=tbn:ANd9GcRVaJjVrnmTBrqpA3UIvQKOeN_CQU_9fM8G0KtxOjHwBoDh5pBDYsgnM9uZ"/>
            <p:cNvPicPr/>
            <p:nvPr/>
          </p:nvPicPr>
          <p:blipFill>
            <a:blip r:embed="rId13"/>
            <a:stretch/>
          </p:blipFill>
          <p:spPr>
            <a:xfrm>
              <a:off x="3216960" y="4777560"/>
              <a:ext cx="338400" cy="2710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72" name="Picture 2" descr="https://encrypted-tbn0.gstatic.com/images?q=tbn:ANd9GcRVaJjVrnmTBrqpA3UIvQKOeN_CQU_9fM8G0KtxOjHwBoDh5pBDYsgnM9uZ"/>
            <p:cNvPicPr/>
            <p:nvPr/>
          </p:nvPicPr>
          <p:blipFill>
            <a:blip r:embed="rId14"/>
            <a:stretch/>
          </p:blipFill>
          <p:spPr>
            <a:xfrm>
              <a:off x="3125880" y="4710240"/>
              <a:ext cx="338400" cy="2714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73" name="Picture 2" descr="https://encrypted-tbn0.gstatic.com/images?q=tbn:ANd9GcRVaJjVrnmTBrqpA3UIvQKOeN_CQU_9fM8G0KtxOjHwBoDh5pBDYsgnM9uZ"/>
            <p:cNvPicPr/>
            <p:nvPr/>
          </p:nvPicPr>
          <p:blipFill>
            <a:blip r:embed="rId15"/>
            <a:stretch/>
          </p:blipFill>
          <p:spPr>
            <a:xfrm>
              <a:off x="3160440" y="4982040"/>
              <a:ext cx="338400" cy="2710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74" name="Picture 2" descr="https://encrypted-tbn0.gstatic.com/images?q=tbn:ANd9GcRVaJjVrnmTBrqpA3UIvQKOeN_CQU_9fM8G0KtxOjHwBoDh5pBDYsgnM9uZ"/>
            <p:cNvPicPr/>
            <p:nvPr/>
          </p:nvPicPr>
          <p:blipFill>
            <a:blip r:embed="rId16"/>
            <a:stretch/>
          </p:blipFill>
          <p:spPr>
            <a:xfrm>
              <a:off x="3061800" y="4513680"/>
              <a:ext cx="338400" cy="271080"/>
            </a:xfrm>
            <a:prstGeom prst="rect">
              <a:avLst/>
            </a:prstGeom>
            <a:noFill/>
            <a:ln w="0">
              <a:noFill/>
            </a:ln>
          </p:spPr>
        </p:pic>
        <p:grpSp>
          <p:nvGrpSpPr>
            <p:cNvPr id="175" name="Group 94"/>
            <p:cNvGrpSpPr/>
            <p:nvPr/>
          </p:nvGrpSpPr>
          <p:grpSpPr>
            <a:xfrm>
              <a:off x="1126440" y="1348920"/>
              <a:ext cx="1521360" cy="2044440"/>
              <a:chOff x="1126440" y="1348920"/>
              <a:chExt cx="1521360" cy="2044440"/>
            </a:xfrm>
          </p:grpSpPr>
          <p:sp>
            <p:nvSpPr>
              <p:cNvPr id="176" name="Rectangle 95"/>
              <p:cNvSpPr/>
              <p:nvPr/>
            </p:nvSpPr>
            <p:spPr>
              <a:xfrm>
                <a:off x="1143720" y="1797480"/>
                <a:ext cx="1370880" cy="1587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2400" strike="noStrike" u="none">
                    <a:solidFill>
                      <a:srgbClr val="000000"/>
                    </a:solidFill>
                    <a:effectLst/>
                    <a:uFillTx/>
                    <a:latin typeface="Cambria"/>
                    <a:ea typeface="MS PGothic"/>
                  </a:rPr>
                  <a:t>Water</a:t>
                </a:r>
                <a:endParaRPr b="0" lang="en-US" sz="2400" strike="noStrike" u="none">
                  <a:solidFill>
                    <a:srgbClr val="000000"/>
                  </a:solidFill>
                  <a:effectLst/>
                  <a:uFillTx/>
                  <a:latin typeface="Cambria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1" lang="en-US" sz="2400" strike="noStrike" u="none">
                    <a:solidFill>
                      <a:srgbClr val="000000"/>
                    </a:solidFill>
                    <a:effectLst/>
                    <a:uFillTx/>
                    <a:latin typeface="Cambria"/>
                    <a:ea typeface="MS PGothic"/>
                  </a:rPr>
                  <a:t>Tower</a:t>
                </a:r>
                <a:endParaRPr b="0" lang="en-US" sz="2400" strike="noStrike" u="none">
                  <a:solidFill>
                    <a:srgbClr val="000000"/>
                  </a:solidFill>
                  <a:effectLst/>
                  <a:uFillTx/>
                  <a:latin typeface="Cambria"/>
                </a:endParaRPr>
              </a:p>
            </p:txBody>
          </p:sp>
          <p:sp>
            <p:nvSpPr>
              <p:cNvPr id="177" name="Rectangle 96"/>
              <p:cNvSpPr/>
              <p:nvPr/>
            </p:nvSpPr>
            <p:spPr>
              <a:xfrm>
                <a:off x="1149480" y="2595240"/>
                <a:ext cx="1360080" cy="793080"/>
              </a:xfrm>
              <a:prstGeom prst="rect">
                <a:avLst/>
              </a:prstGeom>
              <a:solidFill>
                <a:srgbClr val="00b8ff"/>
              </a:solidFill>
              <a:ln w="936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US" sz="24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8" name="Oval 97"/>
              <p:cNvSpPr/>
              <p:nvPr/>
            </p:nvSpPr>
            <p:spPr>
              <a:xfrm>
                <a:off x="1148400" y="1348920"/>
                <a:ext cx="1499400" cy="447480"/>
              </a:xfrm>
              <a:prstGeom prst="ellipse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spAutoFit/>
              </a:bodyPr>
              <a:p>
                <a:endParaRPr b="0" lang="en-US" sz="24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9" name="Oval 98"/>
              <p:cNvSpPr/>
              <p:nvPr/>
            </p:nvSpPr>
            <p:spPr>
              <a:xfrm>
                <a:off x="1126440" y="1446480"/>
                <a:ext cx="1383840" cy="273960"/>
              </a:xfrm>
              <a:prstGeom prst="ellipse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spAutoFit/>
              </a:bodyPr>
              <a:p>
                <a:endParaRPr b="0" lang="en-US" sz="24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0" name="Straight Connector 99"/>
              <p:cNvSpPr/>
              <p:nvPr/>
            </p:nvSpPr>
            <p:spPr>
              <a:xfrm>
                <a:off x="1126800" y="1583640"/>
                <a:ext cx="0" cy="1809720"/>
              </a:xfrm>
              <a:prstGeom prst="line">
                <a:avLst/>
              </a:prstGeom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 anchorCtr="1">
                <a:noAutofit/>
              </a:bodyPr>
              <a:p>
                <a:endParaRPr b="0" lang="en-US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1" name="Straight Connector 100"/>
              <p:cNvSpPr/>
              <p:nvPr/>
            </p:nvSpPr>
            <p:spPr>
              <a:xfrm>
                <a:off x="2520720" y="1572840"/>
                <a:ext cx="0" cy="1820520"/>
              </a:xfrm>
              <a:prstGeom prst="line">
                <a:avLst/>
              </a:prstGeom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 anchorCtr="1">
                <a:noAutofit/>
              </a:bodyPr>
              <a:p>
                <a:endParaRPr b="0" lang="en-US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2" name="Straight Connector 101"/>
              <p:cNvSpPr/>
              <p:nvPr/>
            </p:nvSpPr>
            <p:spPr>
              <a:xfrm>
                <a:off x="1126800" y="3384000"/>
                <a:ext cx="451080" cy="0"/>
              </a:xfrm>
              <a:prstGeom prst="line">
                <a:avLst/>
              </a:prstGeom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5000" bIns="-45000" anchor="t" anchorCtr="1">
                <a:noAutofit/>
              </a:bodyPr>
              <a:p>
                <a:endParaRPr b="0" lang="en-US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3" name="Straight Connector 102"/>
              <p:cNvSpPr/>
              <p:nvPr/>
            </p:nvSpPr>
            <p:spPr>
              <a:xfrm>
                <a:off x="2063520" y="3384000"/>
                <a:ext cx="451080" cy="0"/>
              </a:xfrm>
              <a:prstGeom prst="line">
                <a:avLst/>
              </a:prstGeom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5000" bIns="-45000" anchor="t" anchorCtr="1">
                <a:noAutofit/>
              </a:bodyPr>
              <a:p>
                <a:endParaRPr b="0" lang="en-US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84" name="TextBox 106"/>
          <p:cNvSpPr/>
          <p:nvPr/>
        </p:nvSpPr>
        <p:spPr>
          <a:xfrm>
            <a:off x="61920" y="3543120"/>
            <a:ext cx="739440" cy="51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en-US" sz="2800" strike="noStrike" u="none">
                <a:solidFill>
                  <a:srgbClr val="000000"/>
                </a:solidFill>
                <a:effectLst/>
                <a:uFillTx/>
                <a:latin typeface="Arial"/>
                <a:ea typeface="MS PGothic"/>
              </a:rPr>
              <a:t>V</a:t>
            </a:r>
            <a:endParaRPr b="0" lang="en-US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Resistance Analogy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186" name="TextBox 2"/>
          <p:cNvSpPr/>
          <p:nvPr/>
        </p:nvSpPr>
        <p:spPr>
          <a:xfrm>
            <a:off x="0" y="5300280"/>
            <a:ext cx="4571640" cy="39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Big Pipe == Lower Resistance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sp>
        <p:nvSpPr>
          <p:cNvPr id="187" name="Straight Connector 21"/>
          <p:cNvSpPr/>
          <p:nvPr/>
        </p:nvSpPr>
        <p:spPr>
          <a:xfrm>
            <a:off x="4572000" y="1980360"/>
            <a:ext cx="0" cy="373392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88" name="Group 30"/>
          <p:cNvGrpSpPr/>
          <p:nvPr/>
        </p:nvGrpSpPr>
        <p:grpSpPr>
          <a:xfrm>
            <a:off x="6351480" y="3350160"/>
            <a:ext cx="1142640" cy="1247760"/>
            <a:chOff x="6351480" y="3350160"/>
            <a:chExt cx="1142640" cy="1247760"/>
          </a:xfrm>
        </p:grpSpPr>
        <p:sp>
          <p:nvSpPr>
            <p:cNvPr id="189" name="Arc 31"/>
            <p:cNvSpPr/>
            <p:nvPr/>
          </p:nvSpPr>
          <p:spPr>
            <a:xfrm flipH="1" flipV="1">
              <a:off x="6351480" y="3441600"/>
              <a:ext cx="1142640" cy="114228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254160">
              <a:solidFill>
                <a:srgbClr val="00b8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2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90" name="Straight Connector 32"/>
            <p:cNvSpPr/>
            <p:nvPr/>
          </p:nvSpPr>
          <p:spPr>
            <a:xfrm>
              <a:off x="6900840" y="4597920"/>
              <a:ext cx="571320" cy="0"/>
            </a:xfrm>
            <a:prstGeom prst="line">
              <a:avLst/>
            </a:prstGeom>
            <a:ln w="254160">
              <a:solidFill>
                <a:srgbClr val="00b8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91" name="Straight Connector 33"/>
            <p:cNvSpPr/>
            <p:nvPr/>
          </p:nvSpPr>
          <p:spPr>
            <a:xfrm flipV="1">
              <a:off x="6352920" y="3350160"/>
              <a:ext cx="14400" cy="716040"/>
            </a:xfrm>
            <a:prstGeom prst="line">
              <a:avLst/>
            </a:prstGeom>
            <a:ln w="254160">
              <a:solidFill>
                <a:srgbClr val="00b8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92" name="TextBox 44"/>
          <p:cNvSpPr/>
          <p:nvPr/>
        </p:nvSpPr>
        <p:spPr>
          <a:xfrm>
            <a:off x="4626000" y="5300280"/>
            <a:ext cx="4571640" cy="39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Small Pipe == Higher Resistance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pic>
        <p:nvPicPr>
          <p:cNvPr id="193" name="Picture 2" descr="https://encrypted-tbn0.gstatic.com/images?q=tbn:ANd9GcRVaJjVrnmTBrqpA3UIvQKOeN_CQU_9fM8G0KtxOjHwBoDh5pBDYsgnM9uZ"/>
          <p:cNvPicPr/>
          <p:nvPr/>
        </p:nvPicPr>
        <p:blipFill>
          <a:blip r:embed="rId1"/>
          <a:stretch/>
        </p:blipFill>
        <p:spPr>
          <a:xfrm>
            <a:off x="7466040" y="4449240"/>
            <a:ext cx="339480" cy="271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4" name="Picture 2" descr="https://encrypted-tbn0.gstatic.com/images?q=tbn:ANd9GcRVaJjVrnmTBrqpA3UIvQKOeN_CQU_9fM8G0KtxOjHwBoDh5pBDYsgnM9uZ"/>
          <p:cNvPicPr/>
          <p:nvPr/>
        </p:nvPicPr>
        <p:blipFill>
          <a:blip r:embed="rId2"/>
          <a:stretch/>
        </p:blipFill>
        <p:spPr>
          <a:xfrm>
            <a:off x="7726320" y="4777920"/>
            <a:ext cx="339480" cy="271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5" name="Picture 2" descr="https://encrypted-tbn0.gstatic.com/images?q=tbn:ANd9GcRVaJjVrnmTBrqpA3UIvQKOeN_CQU_9fM8G0KtxOjHwBoDh5pBDYsgnM9uZ"/>
          <p:cNvPicPr/>
          <p:nvPr/>
        </p:nvPicPr>
        <p:blipFill>
          <a:blip r:embed="rId3"/>
          <a:stretch/>
        </p:blipFill>
        <p:spPr>
          <a:xfrm>
            <a:off x="7512120" y="4909680"/>
            <a:ext cx="337680" cy="271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6" name="Picture 2" descr="https://encrypted-tbn0.gstatic.com/images?q=tbn:ANd9GcRVaJjVrnmTBrqpA3UIvQKOeN_CQU_9fM8G0KtxOjHwBoDh5pBDYsgnM9uZ"/>
          <p:cNvPicPr/>
          <p:nvPr/>
        </p:nvPicPr>
        <p:blipFill>
          <a:blip r:embed="rId4"/>
          <a:stretch/>
        </p:blipFill>
        <p:spPr>
          <a:xfrm>
            <a:off x="7570800" y="4615920"/>
            <a:ext cx="339480" cy="271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7" name="Rectangle 56"/>
          <p:cNvSpPr/>
          <p:nvPr/>
        </p:nvSpPr>
        <p:spPr>
          <a:xfrm>
            <a:off x="5730840" y="2594880"/>
            <a:ext cx="1361880" cy="793440"/>
          </a:xfrm>
          <a:prstGeom prst="rect">
            <a:avLst/>
          </a:prstGeom>
          <a:solidFill>
            <a:srgbClr val="00b8ff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8" name="Straight Arrow Connector 57"/>
          <p:cNvSpPr/>
          <p:nvPr/>
        </p:nvSpPr>
        <p:spPr>
          <a:xfrm>
            <a:off x="5326200" y="2594880"/>
            <a:ext cx="360" cy="2335320"/>
          </a:xfrm>
          <a:prstGeom prst="straightConnector1">
            <a:avLst/>
          </a:prstGeom>
          <a:solidFill>
            <a:srgbClr val="00b8ff"/>
          </a:solidFill>
          <a:ln w="127080">
            <a:solidFill>
              <a:srgbClr val="000000"/>
            </a:solidFill>
            <a:round/>
            <a:headEnd len="sm" type="arrow" w="sm"/>
            <a:tailEnd len="sm" type="arrow" w="sm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99" name="Group 75"/>
          <p:cNvGrpSpPr/>
          <p:nvPr/>
        </p:nvGrpSpPr>
        <p:grpSpPr>
          <a:xfrm>
            <a:off x="739800" y="1348920"/>
            <a:ext cx="2930040" cy="4035240"/>
            <a:chOff x="739800" y="1348920"/>
            <a:chExt cx="2930040" cy="4035240"/>
          </a:xfrm>
        </p:grpSpPr>
        <p:grpSp>
          <p:nvGrpSpPr>
            <p:cNvPr id="200" name="Group 27"/>
            <p:cNvGrpSpPr/>
            <p:nvPr/>
          </p:nvGrpSpPr>
          <p:grpSpPr>
            <a:xfrm>
              <a:off x="1812960" y="3350520"/>
              <a:ext cx="1142640" cy="1247760"/>
              <a:chOff x="1812960" y="3350520"/>
              <a:chExt cx="1142640" cy="1247760"/>
            </a:xfrm>
          </p:grpSpPr>
          <p:sp>
            <p:nvSpPr>
              <p:cNvPr id="201" name="Arc 12"/>
              <p:cNvSpPr/>
              <p:nvPr/>
            </p:nvSpPr>
            <p:spPr>
              <a:xfrm flipH="1" flipV="1">
                <a:off x="1812960" y="3441600"/>
                <a:ext cx="1142640" cy="114228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507960">
                <a:solidFill>
                  <a:srgbClr val="00b8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US" sz="24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2" name="Straight Connector 16"/>
              <p:cNvSpPr/>
              <p:nvPr/>
            </p:nvSpPr>
            <p:spPr>
              <a:xfrm>
                <a:off x="2361960" y="4598280"/>
                <a:ext cx="571680" cy="0"/>
              </a:xfrm>
              <a:prstGeom prst="line">
                <a:avLst/>
              </a:prstGeom>
              <a:ln w="507960">
                <a:solidFill>
                  <a:srgbClr val="00b8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5000" bIns="-45000" anchor="t" anchorCtr="1">
                <a:noAutofit/>
              </a:bodyPr>
              <a:p>
                <a:endParaRPr b="0" lang="en-US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3" name="Straight Connector 26"/>
              <p:cNvSpPr/>
              <p:nvPr/>
            </p:nvSpPr>
            <p:spPr>
              <a:xfrm flipV="1">
                <a:off x="1814400" y="3350520"/>
                <a:ext cx="14040" cy="716040"/>
              </a:xfrm>
              <a:prstGeom prst="line">
                <a:avLst/>
              </a:prstGeom>
              <a:ln w="507960">
                <a:solidFill>
                  <a:srgbClr val="00b8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 anchorCtr="1">
                <a:noAutofit/>
              </a:bodyPr>
              <a:p>
                <a:endParaRPr b="0" lang="en-US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204" name="Straight Arrow Connector 42"/>
            <p:cNvSpPr/>
            <p:nvPr/>
          </p:nvSpPr>
          <p:spPr>
            <a:xfrm>
              <a:off x="739800" y="2595240"/>
              <a:ext cx="360" cy="2334960"/>
            </a:xfrm>
            <a:prstGeom prst="straightConnector1">
              <a:avLst/>
            </a:prstGeom>
            <a:solidFill>
              <a:srgbClr val="00b8ff"/>
            </a:solidFill>
            <a:ln w="127080">
              <a:solidFill>
                <a:srgbClr val="000000"/>
              </a:solidFill>
              <a:round/>
              <a:headEnd len="sm" type="arrow" w="sm"/>
              <a:tailEnd len="sm" type="arrow" w="sm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pic>
          <p:nvPicPr>
            <p:cNvPr id="205" name="Picture 2" descr="https://encrypted-tbn0.gstatic.com/images?q=tbn:ANd9GcRVaJjVrnmTBrqpA3UIvQKOeN_CQU_9fM8G0KtxOjHwBoDh5pBDYsgnM9uZ"/>
            <p:cNvPicPr/>
            <p:nvPr/>
          </p:nvPicPr>
          <p:blipFill>
            <a:blip r:embed="rId5"/>
            <a:stretch/>
          </p:blipFill>
          <p:spPr>
            <a:xfrm>
              <a:off x="2956320" y="4357440"/>
              <a:ext cx="338400" cy="2714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06" name="Picture 2" descr="https://encrypted-tbn0.gstatic.com/images?q=tbn:ANd9GcRVaJjVrnmTBrqpA3UIvQKOeN_CQU_9fM8G0KtxOjHwBoDh5pBDYsgnM9uZ"/>
            <p:cNvPicPr/>
            <p:nvPr/>
          </p:nvPicPr>
          <p:blipFill>
            <a:blip r:embed="rId6"/>
            <a:stretch/>
          </p:blipFill>
          <p:spPr>
            <a:xfrm>
              <a:off x="2964600" y="4930200"/>
              <a:ext cx="338400" cy="2710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07" name="Picture 2" descr="https://encrypted-tbn0.gstatic.com/images?q=tbn:ANd9GcRVaJjVrnmTBrqpA3UIvQKOeN_CQU_9fM8G0KtxOjHwBoDh5pBDYsgnM9uZ"/>
            <p:cNvPicPr/>
            <p:nvPr/>
          </p:nvPicPr>
          <p:blipFill>
            <a:blip r:embed="rId7"/>
            <a:stretch/>
          </p:blipFill>
          <p:spPr>
            <a:xfrm>
              <a:off x="2956320" y="4658400"/>
              <a:ext cx="338400" cy="2714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08" name="Picture 2" descr="https://encrypted-tbn0.gstatic.com/images?q=tbn:ANd9GcRVaJjVrnmTBrqpA3UIvQKOeN_CQU_9fM8G0KtxOjHwBoDh5pBDYsgnM9uZ"/>
            <p:cNvPicPr/>
            <p:nvPr/>
          </p:nvPicPr>
          <p:blipFill>
            <a:blip r:embed="rId8"/>
            <a:stretch/>
          </p:blipFill>
          <p:spPr>
            <a:xfrm>
              <a:off x="3331440" y="4977360"/>
              <a:ext cx="338400" cy="2710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09" name="Picture 2" descr="https://encrypted-tbn0.gstatic.com/images?q=tbn:ANd9GcRVaJjVrnmTBrqpA3UIvQKOeN_CQU_9fM8G0KtxOjHwBoDh5pBDYsgnM9uZ"/>
            <p:cNvPicPr/>
            <p:nvPr/>
          </p:nvPicPr>
          <p:blipFill>
            <a:blip r:embed="rId9"/>
            <a:stretch/>
          </p:blipFill>
          <p:spPr>
            <a:xfrm>
              <a:off x="3061800" y="5113080"/>
              <a:ext cx="338400" cy="2710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10" name="Picture 2" descr="https://encrypted-tbn0.gstatic.com/images?q=tbn:ANd9GcRVaJjVrnmTBrqpA3UIvQKOeN_CQU_9fM8G0KtxOjHwBoDh5pBDYsgnM9uZ"/>
            <p:cNvPicPr/>
            <p:nvPr/>
          </p:nvPicPr>
          <p:blipFill>
            <a:blip r:embed="rId10"/>
            <a:stretch/>
          </p:blipFill>
          <p:spPr>
            <a:xfrm>
              <a:off x="3216960" y="4777560"/>
              <a:ext cx="338400" cy="2710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11" name="Picture 2" descr="https://encrypted-tbn0.gstatic.com/images?q=tbn:ANd9GcRVaJjVrnmTBrqpA3UIvQKOeN_CQU_9fM8G0KtxOjHwBoDh5pBDYsgnM9uZ"/>
            <p:cNvPicPr/>
            <p:nvPr/>
          </p:nvPicPr>
          <p:blipFill>
            <a:blip r:embed="rId11"/>
            <a:stretch/>
          </p:blipFill>
          <p:spPr>
            <a:xfrm>
              <a:off x="3125880" y="4710240"/>
              <a:ext cx="338400" cy="2714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12" name="Picture 2" descr="https://encrypted-tbn0.gstatic.com/images?q=tbn:ANd9GcRVaJjVrnmTBrqpA3UIvQKOeN_CQU_9fM8G0KtxOjHwBoDh5pBDYsgnM9uZ"/>
            <p:cNvPicPr/>
            <p:nvPr/>
          </p:nvPicPr>
          <p:blipFill>
            <a:blip r:embed="rId12"/>
            <a:stretch/>
          </p:blipFill>
          <p:spPr>
            <a:xfrm>
              <a:off x="3160440" y="4982040"/>
              <a:ext cx="338400" cy="2710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13" name="Picture 2" descr="https://encrypted-tbn0.gstatic.com/images?q=tbn:ANd9GcRVaJjVrnmTBrqpA3UIvQKOeN_CQU_9fM8G0KtxOjHwBoDh5pBDYsgnM9uZ"/>
            <p:cNvPicPr/>
            <p:nvPr/>
          </p:nvPicPr>
          <p:blipFill>
            <a:blip r:embed="rId13"/>
            <a:stretch/>
          </p:blipFill>
          <p:spPr>
            <a:xfrm>
              <a:off x="3061800" y="4513680"/>
              <a:ext cx="338400" cy="271080"/>
            </a:xfrm>
            <a:prstGeom prst="rect">
              <a:avLst/>
            </a:prstGeom>
            <a:noFill/>
            <a:ln w="0">
              <a:noFill/>
            </a:ln>
          </p:spPr>
        </p:pic>
        <p:grpSp>
          <p:nvGrpSpPr>
            <p:cNvPr id="214" name="Group 18"/>
            <p:cNvGrpSpPr/>
            <p:nvPr/>
          </p:nvGrpSpPr>
          <p:grpSpPr>
            <a:xfrm>
              <a:off x="1126440" y="1348920"/>
              <a:ext cx="1521360" cy="2044440"/>
              <a:chOff x="1126440" y="1348920"/>
              <a:chExt cx="1521360" cy="2044440"/>
            </a:xfrm>
          </p:grpSpPr>
          <p:sp>
            <p:nvSpPr>
              <p:cNvPr id="215" name="Rectangle 9"/>
              <p:cNvSpPr/>
              <p:nvPr/>
            </p:nvSpPr>
            <p:spPr>
              <a:xfrm>
                <a:off x="1143720" y="1797480"/>
                <a:ext cx="1370880" cy="1587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2400" strike="noStrike" u="none">
                    <a:solidFill>
                      <a:srgbClr val="000000"/>
                    </a:solidFill>
                    <a:effectLst/>
                    <a:uFillTx/>
                    <a:latin typeface="Cambria"/>
                    <a:ea typeface="MS PGothic"/>
                  </a:rPr>
                  <a:t>Water</a:t>
                </a:r>
                <a:endParaRPr b="0" lang="en-US" sz="2400" strike="noStrike" u="none">
                  <a:solidFill>
                    <a:srgbClr val="000000"/>
                  </a:solidFill>
                  <a:effectLst/>
                  <a:uFillTx/>
                  <a:latin typeface="Cambria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1" lang="en-US" sz="2400" strike="noStrike" u="none">
                    <a:solidFill>
                      <a:srgbClr val="000000"/>
                    </a:solidFill>
                    <a:effectLst/>
                    <a:uFillTx/>
                    <a:latin typeface="Cambria"/>
                    <a:ea typeface="MS PGothic"/>
                  </a:rPr>
                  <a:t>Tower</a:t>
                </a:r>
                <a:endParaRPr b="0" lang="en-US" sz="2400" strike="noStrike" u="none">
                  <a:solidFill>
                    <a:srgbClr val="000000"/>
                  </a:solidFill>
                  <a:effectLst/>
                  <a:uFillTx/>
                  <a:latin typeface="Cambria"/>
                </a:endParaRPr>
              </a:p>
            </p:txBody>
          </p:sp>
          <p:sp>
            <p:nvSpPr>
              <p:cNvPr id="216" name="Rectangle 35"/>
              <p:cNvSpPr/>
              <p:nvPr/>
            </p:nvSpPr>
            <p:spPr>
              <a:xfrm>
                <a:off x="1149480" y="2595240"/>
                <a:ext cx="1360080" cy="793080"/>
              </a:xfrm>
              <a:prstGeom prst="rect">
                <a:avLst/>
              </a:prstGeom>
              <a:solidFill>
                <a:srgbClr val="00b8ff"/>
              </a:solidFill>
              <a:ln w="936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US" sz="24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7" name="Oval 5"/>
              <p:cNvSpPr/>
              <p:nvPr/>
            </p:nvSpPr>
            <p:spPr>
              <a:xfrm>
                <a:off x="1148400" y="1348920"/>
                <a:ext cx="1499400" cy="447480"/>
              </a:xfrm>
              <a:prstGeom prst="ellipse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spAutoFit/>
              </a:bodyPr>
              <a:p>
                <a:endParaRPr b="0" lang="en-US" sz="24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8" name="Oval 6"/>
              <p:cNvSpPr/>
              <p:nvPr/>
            </p:nvSpPr>
            <p:spPr>
              <a:xfrm>
                <a:off x="1126440" y="1446480"/>
                <a:ext cx="1383840" cy="273960"/>
              </a:xfrm>
              <a:prstGeom prst="ellipse">
                <a:avLst/>
              </a:prstGeom>
              <a:noFill/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spAutoFit/>
              </a:bodyPr>
              <a:p>
                <a:endParaRPr b="0" lang="en-US" sz="24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9" name="Straight Connector 8"/>
              <p:cNvSpPr/>
              <p:nvPr/>
            </p:nvSpPr>
            <p:spPr>
              <a:xfrm>
                <a:off x="1126800" y="1583640"/>
                <a:ext cx="0" cy="1809720"/>
              </a:xfrm>
              <a:prstGeom prst="line">
                <a:avLst/>
              </a:prstGeom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 anchorCtr="1">
                <a:noAutofit/>
              </a:bodyPr>
              <a:p>
                <a:endParaRPr b="0" lang="en-US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20" name="Straight Connector 45"/>
              <p:cNvSpPr/>
              <p:nvPr/>
            </p:nvSpPr>
            <p:spPr>
              <a:xfrm>
                <a:off x="2520720" y="1572840"/>
                <a:ext cx="0" cy="1820520"/>
              </a:xfrm>
              <a:prstGeom prst="line">
                <a:avLst/>
              </a:prstGeom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 anchorCtr="1">
                <a:noAutofit/>
              </a:bodyPr>
              <a:p>
                <a:endParaRPr b="0" lang="en-US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21" name="Straight Connector 14"/>
              <p:cNvSpPr/>
              <p:nvPr/>
            </p:nvSpPr>
            <p:spPr>
              <a:xfrm>
                <a:off x="1126800" y="3384000"/>
                <a:ext cx="451080" cy="0"/>
              </a:xfrm>
              <a:prstGeom prst="line">
                <a:avLst/>
              </a:prstGeom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5000" bIns="-45000" anchor="t" anchorCtr="1">
                <a:noAutofit/>
              </a:bodyPr>
              <a:p>
                <a:endParaRPr b="0" lang="en-US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22" name="Straight Connector 46"/>
              <p:cNvSpPr/>
              <p:nvPr/>
            </p:nvSpPr>
            <p:spPr>
              <a:xfrm>
                <a:off x="2063520" y="3384000"/>
                <a:ext cx="451080" cy="0"/>
              </a:xfrm>
              <a:prstGeom prst="line">
                <a:avLst/>
              </a:prstGeom>
              <a:ln w="381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5000" bIns="-45000" anchor="t" anchorCtr="1">
                <a:noAutofit/>
              </a:bodyPr>
              <a:p>
                <a:endParaRPr b="0" lang="en-US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grpSp>
        <p:nvGrpSpPr>
          <p:cNvPr id="223" name="Group 64"/>
          <p:cNvGrpSpPr/>
          <p:nvPr/>
        </p:nvGrpSpPr>
        <p:grpSpPr>
          <a:xfrm>
            <a:off x="5681520" y="1348920"/>
            <a:ext cx="1522080" cy="2044440"/>
            <a:chOff x="5681520" y="1348920"/>
            <a:chExt cx="1522080" cy="2044440"/>
          </a:xfrm>
        </p:grpSpPr>
        <p:sp>
          <p:nvSpPr>
            <p:cNvPr id="224" name="Rectangle 65"/>
            <p:cNvSpPr/>
            <p:nvPr/>
          </p:nvSpPr>
          <p:spPr>
            <a:xfrm>
              <a:off x="5698800" y="1797480"/>
              <a:ext cx="1371600" cy="1587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en-US" sz="2400" strike="noStrike" u="none">
                  <a:solidFill>
                    <a:srgbClr val="000000"/>
                  </a:solidFill>
                  <a:effectLst/>
                  <a:uFillTx/>
                  <a:latin typeface="Cambria"/>
                  <a:ea typeface="MS PGothic"/>
                </a:rPr>
                <a:t>Water</a:t>
              </a:r>
              <a:endPara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</a:endParaRPr>
            </a:p>
            <a:p>
              <a:pPr algn="ctr">
                <a:lnSpc>
                  <a:spcPct val="100000"/>
                </a:lnSpc>
              </a:pPr>
              <a:r>
                <a:rPr b="1" lang="en-US" sz="2400" strike="noStrike" u="none">
                  <a:solidFill>
                    <a:srgbClr val="000000"/>
                  </a:solidFill>
                  <a:effectLst/>
                  <a:uFillTx/>
                  <a:latin typeface="Cambria"/>
                  <a:ea typeface="MS PGothic"/>
                </a:rPr>
                <a:t>Tower</a:t>
              </a:r>
              <a:endPara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</a:endParaRPr>
            </a:p>
          </p:txBody>
        </p:sp>
        <p:sp>
          <p:nvSpPr>
            <p:cNvPr id="225" name="Rectangle 66"/>
            <p:cNvSpPr/>
            <p:nvPr/>
          </p:nvSpPr>
          <p:spPr>
            <a:xfrm>
              <a:off x="5703840" y="2595240"/>
              <a:ext cx="1361880" cy="793080"/>
            </a:xfrm>
            <a:prstGeom prst="rect">
              <a:avLst/>
            </a:prstGeom>
            <a:solidFill>
              <a:srgbClr val="00b8ff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2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26" name="Oval 67"/>
            <p:cNvSpPr/>
            <p:nvPr/>
          </p:nvSpPr>
          <p:spPr>
            <a:xfrm>
              <a:off x="5703480" y="1348920"/>
              <a:ext cx="1500120" cy="447480"/>
            </a:xfrm>
            <a:prstGeom prst="ellipse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spAutoFit/>
            </a:bodyPr>
            <a:p>
              <a:endParaRPr b="0" lang="en-US" sz="2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27" name="Oval 68"/>
            <p:cNvSpPr/>
            <p:nvPr/>
          </p:nvSpPr>
          <p:spPr>
            <a:xfrm>
              <a:off x="5681520" y="1446480"/>
              <a:ext cx="1384200" cy="273960"/>
            </a:xfrm>
            <a:prstGeom prst="ellipse">
              <a:avLst/>
            </a:prstGeom>
            <a:noFill/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spAutoFit/>
            </a:bodyPr>
            <a:p>
              <a:endParaRPr b="0" lang="en-US" sz="2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28" name="Straight Connector 69"/>
            <p:cNvSpPr/>
            <p:nvPr/>
          </p:nvSpPr>
          <p:spPr>
            <a:xfrm>
              <a:off x="5681520" y="1583640"/>
              <a:ext cx="0" cy="180972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29" name="Straight Connector 70"/>
            <p:cNvSpPr/>
            <p:nvPr/>
          </p:nvSpPr>
          <p:spPr>
            <a:xfrm>
              <a:off x="7076880" y="1572840"/>
              <a:ext cx="0" cy="182052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0" name="Straight Connector 71"/>
            <p:cNvSpPr/>
            <p:nvPr/>
          </p:nvSpPr>
          <p:spPr>
            <a:xfrm>
              <a:off x="5681520" y="3384000"/>
              <a:ext cx="550800" cy="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1" name="Straight Connector 72"/>
            <p:cNvSpPr/>
            <p:nvPr/>
          </p:nvSpPr>
          <p:spPr>
            <a:xfrm>
              <a:off x="6497280" y="3384000"/>
              <a:ext cx="573120" cy="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232" name="Picture 3" descr=""/>
          <p:cNvPicPr/>
          <p:nvPr/>
        </p:nvPicPr>
        <p:blipFill>
          <a:blip r:embed="rId14"/>
          <a:stretch/>
        </p:blipFill>
        <p:spPr>
          <a:xfrm>
            <a:off x="6912000" y="189720"/>
            <a:ext cx="2149200" cy="571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3" name="Picture 2" descr=""/>
          <p:cNvPicPr/>
          <p:nvPr/>
        </p:nvPicPr>
        <p:blipFill>
          <a:blip r:embed="rId15"/>
          <a:stretch/>
        </p:blipFill>
        <p:spPr>
          <a:xfrm>
            <a:off x="1301760" y="5700240"/>
            <a:ext cx="1631520" cy="763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4" name="Picture 3" descr=""/>
          <p:cNvPicPr/>
          <p:nvPr/>
        </p:nvPicPr>
        <p:blipFill>
          <a:blip r:embed="rId16"/>
          <a:stretch/>
        </p:blipFill>
        <p:spPr>
          <a:xfrm>
            <a:off x="6029280" y="5705280"/>
            <a:ext cx="1766520" cy="713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5" name="TextBox 79"/>
          <p:cNvSpPr/>
          <p:nvPr/>
        </p:nvSpPr>
        <p:spPr>
          <a:xfrm>
            <a:off x="4586400" y="3543120"/>
            <a:ext cx="739440" cy="51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en-US" sz="2800" strike="noStrike" u="none">
                <a:solidFill>
                  <a:srgbClr val="000000"/>
                </a:solidFill>
                <a:effectLst/>
                <a:uFillTx/>
                <a:latin typeface="Arial"/>
                <a:ea typeface="MS PGothic"/>
              </a:rPr>
              <a:t>V</a:t>
            </a:r>
            <a:endParaRPr b="0" lang="en-US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Continuity – Is it a Circuit?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411480" y="1616760"/>
            <a:ext cx="5349240" cy="441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The word “circuit” is derived from the </a:t>
            </a:r>
            <a:r>
              <a:rPr b="0" lang="en-US" sz="2400" strike="noStrike" u="sng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circle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. An Electrical Circuit must have a continuous LOOP from Power (V</a:t>
            </a:r>
            <a:r>
              <a:rPr b="0" lang="en-US" sz="2400" strike="noStrike" u="none" baseline="-25000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cc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) to Ground (GND).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Continuity- it is important to make sure all the portions of circuits are connected. Continuity is the simplest and possibly the most important setting on your multimeter. Sometimes we call this “ringing out” a circuit.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pic>
        <p:nvPicPr>
          <p:cNvPr id="238" name="Picture 4" descr=""/>
          <p:cNvPicPr/>
          <p:nvPr/>
        </p:nvPicPr>
        <p:blipFill>
          <a:blip r:embed="rId1"/>
          <a:stretch/>
        </p:blipFill>
        <p:spPr>
          <a:xfrm>
            <a:off x="5702400" y="4380480"/>
            <a:ext cx="3288960" cy="1828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9" name="Picture 9" descr=""/>
          <p:cNvPicPr/>
          <p:nvPr/>
        </p:nvPicPr>
        <p:blipFill>
          <a:blip r:embed="rId2"/>
          <a:stretch/>
        </p:blipFill>
        <p:spPr>
          <a:xfrm>
            <a:off x="6220800" y="1305000"/>
            <a:ext cx="2740320" cy="3017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Measuring Electricity – Voltage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685800" y="1675800"/>
            <a:ext cx="7770600" cy="441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7760" indent="-34740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Voltage is a measure of potential electrical energy. A voltage is also called a potential difference – it is measured between two points in a circuit – across a device.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pic>
        <p:nvPicPr>
          <p:cNvPr id="242" name="Picture 4" descr=""/>
          <p:cNvPicPr/>
          <p:nvPr/>
        </p:nvPicPr>
        <p:blipFill>
          <a:blip r:embed="rId1"/>
          <a:stretch/>
        </p:blipFill>
        <p:spPr>
          <a:xfrm>
            <a:off x="5943600" y="3639960"/>
            <a:ext cx="2997000" cy="1828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3" name="Picture 3" descr=""/>
          <p:cNvPicPr/>
          <p:nvPr/>
        </p:nvPicPr>
        <p:blipFill>
          <a:blip r:embed="rId2"/>
          <a:stretch/>
        </p:blipFill>
        <p:spPr>
          <a:xfrm>
            <a:off x="128520" y="4055760"/>
            <a:ext cx="1790280" cy="1971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4" name="Picture 5" descr="http://www.autonerdz.com/miscellaneous%20files/multimeter-probes.jpg"/>
          <p:cNvPicPr/>
          <p:nvPr/>
        </p:nvPicPr>
        <p:blipFill>
          <a:blip r:embed="rId3"/>
          <a:stretch/>
        </p:blipFill>
        <p:spPr>
          <a:xfrm rot="15310800">
            <a:off x="2007360" y="3504240"/>
            <a:ext cx="28728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5" name="Picture 5" descr="http://www.autonerdz.com/miscellaneous%20files/multimeter-probes.jpg"/>
          <p:cNvPicPr/>
          <p:nvPr/>
        </p:nvPicPr>
        <p:blipFill>
          <a:blip r:embed="rId4"/>
          <a:stretch/>
        </p:blipFill>
        <p:spPr>
          <a:xfrm rot="14853600">
            <a:off x="1973160" y="4169880"/>
            <a:ext cx="28872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6" name="Picture 3" descr=""/>
          <p:cNvPicPr/>
          <p:nvPr/>
        </p:nvPicPr>
        <p:blipFill>
          <a:blip r:embed="rId5"/>
          <a:stretch/>
        </p:blipFill>
        <p:spPr>
          <a:xfrm>
            <a:off x="3112920" y="4055760"/>
            <a:ext cx="1790280" cy="1971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7" name="Picture 5" descr="http://www.autonerdz.com/miscellaneous%20files/multimeter-probes.jpg"/>
          <p:cNvPicPr/>
          <p:nvPr/>
        </p:nvPicPr>
        <p:blipFill>
          <a:blip r:embed="rId6"/>
          <a:stretch/>
        </p:blipFill>
        <p:spPr>
          <a:xfrm rot="15310800">
            <a:off x="4990320" y="4204080"/>
            <a:ext cx="28728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8" name="Picture 5" descr="http://www.autonerdz.com/miscellaneous%20files/multimeter-probes.jpg"/>
          <p:cNvPicPr/>
          <p:nvPr/>
        </p:nvPicPr>
        <p:blipFill>
          <a:blip r:embed="rId7"/>
          <a:stretch/>
        </p:blipFill>
        <p:spPr>
          <a:xfrm rot="14853600">
            <a:off x="4948200" y="4876200"/>
            <a:ext cx="28872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9" name="Picture 2" descr=""/>
          <p:cNvPicPr/>
          <p:nvPr/>
        </p:nvPicPr>
        <p:blipFill>
          <a:blip r:embed="rId8"/>
          <a:stretch/>
        </p:blipFill>
        <p:spPr>
          <a:xfrm>
            <a:off x="7835760" y="237240"/>
            <a:ext cx="1104480" cy="1314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Measuring Electricity -- Current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/>
          </p:nvPr>
        </p:nvSpPr>
        <p:spPr>
          <a:xfrm>
            <a:off x="685800" y="1675800"/>
            <a:ext cx="7770600" cy="441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Current is the measure of the rate of charge flow. For Electrical Engineers – we consider this to be the movement of electrons.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In order to measure this – you must break the circuit or insert the meter in-line (series).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pic>
        <p:nvPicPr>
          <p:cNvPr id="252" name="Picture 4" descr=""/>
          <p:cNvPicPr/>
          <p:nvPr/>
        </p:nvPicPr>
        <p:blipFill>
          <a:blip r:embed="rId1"/>
          <a:stretch/>
        </p:blipFill>
        <p:spPr>
          <a:xfrm>
            <a:off x="493560" y="4039920"/>
            <a:ext cx="3509640" cy="2277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3" name="Picture 2" descr="https://encrypted-tbn0.gstatic.com/images?q=tbn:ANd9GcSNw1Sr8314WcVB4XJKt9eYtM-TbnMj6lV44KqXgh9p7EGUHrgJGm_RBIYK"/>
          <p:cNvPicPr/>
          <p:nvPr/>
        </p:nvPicPr>
        <p:blipFill>
          <a:blip r:embed="rId2"/>
          <a:stretch/>
        </p:blipFill>
        <p:spPr>
          <a:xfrm>
            <a:off x="7792920" y="290160"/>
            <a:ext cx="1161720" cy="869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4" name="Picture 3" descr=""/>
          <p:cNvPicPr/>
          <p:nvPr/>
        </p:nvPicPr>
        <p:blipFill>
          <a:blip r:embed="rId3"/>
          <a:stretch/>
        </p:blipFill>
        <p:spPr>
          <a:xfrm>
            <a:off x="5607000" y="4652640"/>
            <a:ext cx="1733040" cy="1866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5" name="Picture 5" descr="http://www.autonerdz.com/miscellaneous%20files/multimeter-probes.jpg"/>
          <p:cNvPicPr/>
          <p:nvPr/>
        </p:nvPicPr>
        <p:blipFill>
          <a:blip r:embed="rId4"/>
          <a:stretch/>
        </p:blipFill>
        <p:spPr>
          <a:xfrm rot="7026600">
            <a:off x="5454720" y="3796200"/>
            <a:ext cx="289080" cy="1370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6" name="Picture 5" descr="http://www.autonerdz.com/miscellaneous%20files/multimeter-probes.jpg"/>
          <p:cNvPicPr/>
          <p:nvPr/>
        </p:nvPicPr>
        <p:blipFill>
          <a:blip r:embed="rId5"/>
          <a:stretch/>
        </p:blipFill>
        <p:spPr>
          <a:xfrm rot="14853600">
            <a:off x="7104960" y="3856320"/>
            <a:ext cx="286560" cy="1371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Measuring Electricity -- Resistance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/>
          </p:nvPr>
        </p:nvSpPr>
        <p:spPr>
          <a:xfrm>
            <a:off x="685800" y="1675800"/>
            <a:ext cx="7770600" cy="441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Resistance is the measure of how much opposition to current flow is in a circuit.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Components should be removed entirely from the circuit to measure resistance. Note the settings on the multimeter. Make sure that you are set for the appropriate range.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pic>
        <p:nvPicPr>
          <p:cNvPr id="259" name="Picture 5" descr="http://www.autonerdz.com/miscellaneous%20files/multimeter-probes.jpg"/>
          <p:cNvPicPr/>
          <p:nvPr/>
        </p:nvPicPr>
        <p:blipFill>
          <a:blip r:embed="rId1"/>
          <a:stretch/>
        </p:blipFill>
        <p:spPr>
          <a:xfrm rot="7026600">
            <a:off x="6878880" y="4058280"/>
            <a:ext cx="289080" cy="1370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0" name="Picture 5" descr="http://www.autonerdz.com/miscellaneous%20files/multimeter-probes.jpg"/>
          <p:cNvPicPr/>
          <p:nvPr/>
        </p:nvPicPr>
        <p:blipFill>
          <a:blip r:embed="rId2"/>
          <a:stretch/>
        </p:blipFill>
        <p:spPr>
          <a:xfrm rot="3654600">
            <a:off x="6955920" y="5364720"/>
            <a:ext cx="28872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1" name="Picture 2" descr="http://capitalelectronics-az.com/wordpress/wp-content/uploads/2011/12/resistor.jpg"/>
          <p:cNvPicPr/>
          <p:nvPr/>
        </p:nvPicPr>
        <p:blipFill>
          <a:blip r:embed="rId3"/>
          <a:stretch/>
        </p:blipFill>
        <p:spPr>
          <a:xfrm>
            <a:off x="8058240" y="334440"/>
            <a:ext cx="723600" cy="72396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62" name="Group 9"/>
          <p:cNvGrpSpPr/>
          <p:nvPr/>
        </p:nvGrpSpPr>
        <p:grpSpPr>
          <a:xfrm>
            <a:off x="214560" y="4311360"/>
            <a:ext cx="3817080" cy="2056680"/>
            <a:chOff x="214560" y="4311360"/>
            <a:chExt cx="3817080" cy="2056680"/>
          </a:xfrm>
        </p:grpSpPr>
        <p:pic>
          <p:nvPicPr>
            <p:cNvPr id="263" name="Picture 7" descr="alt text"/>
            <p:cNvPicPr/>
            <p:nvPr/>
          </p:nvPicPr>
          <p:blipFill>
            <a:blip r:embed="rId4"/>
            <a:stretch/>
          </p:blipFill>
          <p:spPr>
            <a:xfrm>
              <a:off x="1297080" y="4419000"/>
              <a:ext cx="2734560" cy="1949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64" name="Straight Connector 11"/>
            <p:cNvSpPr/>
            <p:nvPr/>
          </p:nvSpPr>
          <p:spPr>
            <a:xfrm>
              <a:off x="1093680" y="4527000"/>
              <a:ext cx="699840" cy="625320"/>
            </a:xfrm>
            <a:prstGeom prst="line">
              <a:avLst/>
            </a:prstGeom>
            <a:ln w="936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5" name="Straight Connector 12"/>
            <p:cNvSpPr/>
            <p:nvPr/>
          </p:nvSpPr>
          <p:spPr>
            <a:xfrm>
              <a:off x="1093680" y="4527000"/>
              <a:ext cx="657000" cy="866880"/>
            </a:xfrm>
            <a:prstGeom prst="line">
              <a:avLst/>
            </a:prstGeom>
            <a:ln w="936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6" name="Straight Connector 13"/>
            <p:cNvSpPr/>
            <p:nvPr/>
          </p:nvSpPr>
          <p:spPr>
            <a:xfrm>
              <a:off x="1093680" y="4527000"/>
              <a:ext cx="866880" cy="272880"/>
            </a:xfrm>
            <a:prstGeom prst="line">
              <a:avLst/>
            </a:prstGeom>
            <a:ln w="936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7" name="TextBox 14"/>
            <p:cNvSpPr/>
            <p:nvPr/>
          </p:nvSpPr>
          <p:spPr>
            <a:xfrm>
              <a:off x="214560" y="4311360"/>
              <a:ext cx="873360" cy="425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1100" strike="noStrike" u="none">
                  <a:solidFill>
                    <a:srgbClr val="ff0000"/>
                  </a:solidFill>
                  <a:effectLst/>
                  <a:uFillTx/>
                  <a:latin typeface="Arial"/>
                  <a:ea typeface="MS PGothic"/>
                </a:rPr>
                <a:t>Resistance</a:t>
              </a:r>
              <a:endParaRPr b="0" lang="en-US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en-US" sz="1100" strike="noStrike" u="none">
                  <a:solidFill>
                    <a:srgbClr val="ff0000"/>
                  </a:solidFill>
                  <a:effectLst/>
                  <a:uFillTx/>
                  <a:latin typeface="Arial"/>
                  <a:ea typeface="MS PGothic"/>
                </a:rPr>
                <a:t>settings</a:t>
              </a:r>
              <a:endParaRPr b="0" lang="en-US" sz="11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8" name="Straight Connector 15"/>
            <p:cNvSpPr/>
            <p:nvPr/>
          </p:nvSpPr>
          <p:spPr>
            <a:xfrm>
              <a:off x="1093680" y="4527000"/>
              <a:ext cx="1123920" cy="136440"/>
            </a:xfrm>
            <a:prstGeom prst="line">
              <a:avLst/>
            </a:prstGeom>
            <a:ln w="936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9" name="Straight Connector 16"/>
            <p:cNvSpPr/>
            <p:nvPr/>
          </p:nvSpPr>
          <p:spPr>
            <a:xfrm>
              <a:off x="1093680" y="4527000"/>
              <a:ext cx="752400" cy="433440"/>
            </a:xfrm>
            <a:prstGeom prst="line">
              <a:avLst/>
            </a:prstGeom>
            <a:ln w="936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270" name="Picture 2" descr="http://capitalelectronics-az.com/wordpress/wp-content/uploads/2011/12/resistor.jpg"/>
          <p:cNvPicPr/>
          <p:nvPr/>
        </p:nvPicPr>
        <p:blipFill>
          <a:blip r:embed="rId5"/>
          <a:stretch/>
        </p:blipFill>
        <p:spPr>
          <a:xfrm rot="18614400">
            <a:off x="7361640" y="5128200"/>
            <a:ext cx="518760" cy="520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Overview of Class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274320" y="1188720"/>
            <a:ext cx="3200400" cy="1612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Getting Started: 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Context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Components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Software Installation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sp>
        <p:nvSpPr>
          <p:cNvPr id="39" name=""/>
          <p:cNvSpPr txBox="1"/>
          <p:nvPr/>
        </p:nvSpPr>
        <p:spPr>
          <a:xfrm>
            <a:off x="6035040" y="3840480"/>
            <a:ext cx="3108960" cy="236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tabLst>
                <a:tab algn="l" pos="0"/>
              </a:tabLst>
            </a:pPr>
            <a:r>
              <a:rPr b="1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Microcontrollers: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 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Digital Outputs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Analog Outputs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Digital Inputs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Analog Inputs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Serial Communication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" name=""/>
          <p:cNvSpPr txBox="1"/>
          <p:nvPr/>
        </p:nvSpPr>
        <p:spPr>
          <a:xfrm>
            <a:off x="3200400" y="2286000"/>
            <a:ext cx="2743200" cy="236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tabLst>
                <a:tab algn="l" pos="0"/>
              </a:tabLst>
            </a:pPr>
            <a:r>
              <a:rPr b="1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Electrical: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 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Ohm's Law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Circuits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Multimeters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Inputs and Outputs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Analog vs Digital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1" name="" descr=""/>
          <p:cNvPicPr/>
          <p:nvPr/>
        </p:nvPicPr>
        <p:blipFill>
          <a:blip r:embed="rId1"/>
          <a:stretch/>
        </p:blipFill>
        <p:spPr>
          <a:xfrm>
            <a:off x="5924160" y="631440"/>
            <a:ext cx="3209040" cy="3209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2" name="" descr=""/>
          <p:cNvPicPr/>
          <p:nvPr/>
        </p:nvPicPr>
        <p:blipFill>
          <a:blip r:embed="rId2"/>
          <a:stretch/>
        </p:blipFill>
        <p:spPr>
          <a:xfrm flipH="1">
            <a:off x="19440" y="3064320"/>
            <a:ext cx="3209040" cy="32090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Prototyping Circuits </a:t>
            </a:r>
            <a:br>
              <a:rPr sz="3200"/>
            </a:b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Solderless Breadboard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/>
          </p:nvPr>
        </p:nvSpPr>
        <p:spPr>
          <a:xfrm>
            <a:off x="685800" y="1531800"/>
            <a:ext cx="5166360" cy="441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One of the most useful tools in an engineer or Maker’s toolkit. Good things to remember: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lvl="1" marL="743040" indent="-285480">
              <a:lnSpc>
                <a:spcPct val="100000"/>
              </a:lnSpc>
              <a:spcBef>
                <a:spcPts val="624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A breadboard is easier than soldering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57 Cn"/>
            </a:endParaRPr>
          </a:p>
          <a:p>
            <a:pPr lvl="1" marL="743040" indent="-285480">
              <a:lnSpc>
                <a:spcPct val="100000"/>
              </a:lnSpc>
              <a:spcBef>
                <a:spcPts val="624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A breadboard isn’t the same as soldering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57 Cn"/>
            </a:endParaRPr>
          </a:p>
          <a:p>
            <a:pPr lvl="2" marL="1296000" indent="-288000">
              <a:spcBef>
                <a:spcPts val="845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Sometimes breadboards break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57 Cn"/>
            </a:endParaRPr>
          </a:p>
          <a:p>
            <a:pPr lvl="2" marL="1296000" indent="-288000">
              <a:spcBef>
                <a:spcPts val="845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Sometimes breadboards don’t make good connections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57 Cn"/>
            </a:endParaRPr>
          </a:p>
          <a:p>
            <a:pPr lvl="2" marL="1296000" indent="-288000">
              <a:spcBef>
                <a:spcPts val="845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They’re not good for high-speed applications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57 Cn"/>
            </a:endParaRPr>
          </a:p>
          <a:p>
            <a:pPr lvl="1" marL="743040" indent="-285480">
              <a:lnSpc>
                <a:spcPct val="100000"/>
              </a:lnSpc>
              <a:spcBef>
                <a:spcPts val="624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Know what dots are connected to each other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57 Cn"/>
            </a:endParaRPr>
          </a:p>
        </p:txBody>
      </p:sp>
      <p:pic>
        <p:nvPicPr>
          <p:cNvPr id="273" name="Picture 1" descr="BreadboardFront.png"/>
          <p:cNvPicPr/>
          <p:nvPr/>
        </p:nvPicPr>
        <p:blipFill>
          <a:blip r:embed="rId1"/>
          <a:stretch/>
        </p:blipFill>
        <p:spPr>
          <a:xfrm>
            <a:off x="5276880" y="2719800"/>
            <a:ext cx="3580920" cy="2949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685800" y="608760"/>
            <a:ext cx="777204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Why a Breadboard?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275" name="Picture 1_0" descr="BreadboardFront.png"/>
          <p:cNvPicPr/>
          <p:nvPr/>
        </p:nvPicPr>
        <p:blipFill>
          <a:blip r:embed="rId1"/>
          <a:stretch/>
        </p:blipFill>
        <p:spPr>
          <a:xfrm rot="19249800">
            <a:off x="5666040" y="3277080"/>
            <a:ext cx="3672000" cy="3024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6" name="" descr=""/>
          <p:cNvPicPr/>
          <p:nvPr/>
        </p:nvPicPr>
        <p:blipFill>
          <a:blip r:embed="rId2"/>
          <a:stretch/>
        </p:blipFill>
        <p:spPr>
          <a:xfrm>
            <a:off x="-587160" y="1126440"/>
            <a:ext cx="6622200" cy="3719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7" name=""/>
          <p:cNvSpPr/>
          <p:nvPr/>
        </p:nvSpPr>
        <p:spPr>
          <a:xfrm>
            <a:off x="5029200" y="4297320"/>
            <a:ext cx="1280160" cy="822960"/>
          </a:xfrm>
          <a:prstGeom prst="rightArrow">
            <a:avLst>
              <a:gd name="adj1" fmla="val 50000"/>
              <a:gd name="adj2" fmla="val 38889"/>
            </a:avLst>
          </a:prstGeom>
          <a:solidFill>
            <a:srgbClr val="000000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78" name=""/>
          <p:cNvSpPr txBox="1"/>
          <p:nvPr/>
        </p:nvSpPr>
        <p:spPr>
          <a:xfrm>
            <a:off x="457200" y="4217400"/>
            <a:ext cx="4206240" cy="472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pPr algn="ctr"/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Cambria"/>
              </a:rPr>
              <a:t>Atwater Kent Radios (ca 1923)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85800" y="608760"/>
            <a:ext cx="777204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What’s a Breadboard?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280" name="Picture 1" descr="BreadboardFront.png"/>
          <p:cNvPicPr/>
          <p:nvPr/>
        </p:nvPicPr>
        <p:blipFill>
          <a:blip r:embed="rId1"/>
          <a:stretch/>
        </p:blipFill>
        <p:spPr>
          <a:xfrm rot="19249200">
            <a:off x="267840" y="1904040"/>
            <a:ext cx="4812120" cy="3962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81" name="Picture 2" descr="BreadboardBack.png"/>
          <p:cNvPicPr/>
          <p:nvPr/>
        </p:nvPicPr>
        <p:blipFill>
          <a:blip r:embed="rId2"/>
          <a:stretch/>
        </p:blipFill>
        <p:spPr>
          <a:xfrm rot="19039800">
            <a:off x="4195440" y="1981440"/>
            <a:ext cx="4723560" cy="38840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685800" y="14904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How It’s All Connected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/>
          </p:nvPr>
        </p:nvSpPr>
        <p:spPr>
          <a:xfrm>
            <a:off x="4375440" y="1547640"/>
            <a:ext cx="4480200" cy="411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Each row (horizontal) of 5 holes are connected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8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Vertical columns- called power buses- are connected vertically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grpSp>
        <p:nvGrpSpPr>
          <p:cNvPr id="284" name="Group 49"/>
          <p:cNvGrpSpPr/>
          <p:nvPr/>
        </p:nvGrpSpPr>
        <p:grpSpPr>
          <a:xfrm>
            <a:off x="-91440" y="1371240"/>
            <a:ext cx="4663440" cy="4937760"/>
            <a:chOff x="-91440" y="1371240"/>
            <a:chExt cx="4663440" cy="4937760"/>
          </a:xfrm>
        </p:grpSpPr>
        <p:pic>
          <p:nvPicPr>
            <p:cNvPr id="285" name="Picture 2" descr="https://dlnmh9ip6v2uc.cloudfront.net/images/products/9/5/6/7/09567-02-Working.jpg"/>
            <p:cNvPicPr/>
            <p:nvPr/>
          </p:nvPicPr>
          <p:blipFill>
            <a:blip r:embed="rId1"/>
            <a:stretch/>
          </p:blipFill>
          <p:spPr>
            <a:xfrm rot="16200000">
              <a:off x="-228240" y="1508400"/>
              <a:ext cx="4937760" cy="46634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86" name="Straight Connector 3"/>
            <p:cNvSpPr/>
            <p:nvPr/>
          </p:nvSpPr>
          <p:spPr>
            <a:xfrm>
              <a:off x="1721880" y="196884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7" name="Straight Connector 8"/>
            <p:cNvSpPr/>
            <p:nvPr/>
          </p:nvSpPr>
          <p:spPr>
            <a:xfrm>
              <a:off x="2716200" y="197316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8" name="Straight Connector 9"/>
            <p:cNvSpPr/>
            <p:nvPr/>
          </p:nvSpPr>
          <p:spPr>
            <a:xfrm>
              <a:off x="1721880" y="208764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89" name="Straight Connector 10"/>
            <p:cNvSpPr/>
            <p:nvPr/>
          </p:nvSpPr>
          <p:spPr>
            <a:xfrm>
              <a:off x="2716200" y="209196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0" name="Straight Connector 11"/>
            <p:cNvSpPr/>
            <p:nvPr/>
          </p:nvSpPr>
          <p:spPr>
            <a:xfrm>
              <a:off x="1721880" y="220464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1" name="Straight Connector 12"/>
            <p:cNvSpPr/>
            <p:nvPr/>
          </p:nvSpPr>
          <p:spPr>
            <a:xfrm>
              <a:off x="2716200" y="220896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2" name="Straight Connector 13"/>
            <p:cNvSpPr/>
            <p:nvPr/>
          </p:nvSpPr>
          <p:spPr>
            <a:xfrm>
              <a:off x="1721880" y="232164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3" name="Straight Connector 14"/>
            <p:cNvSpPr/>
            <p:nvPr/>
          </p:nvSpPr>
          <p:spPr>
            <a:xfrm>
              <a:off x="2716200" y="232776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4" name="Straight Connector 15"/>
            <p:cNvSpPr/>
            <p:nvPr/>
          </p:nvSpPr>
          <p:spPr>
            <a:xfrm>
              <a:off x="1721880" y="244044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5" name="Straight Connector 16"/>
            <p:cNvSpPr/>
            <p:nvPr/>
          </p:nvSpPr>
          <p:spPr>
            <a:xfrm>
              <a:off x="2716200" y="244476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6" name="Straight Connector 17"/>
            <p:cNvSpPr/>
            <p:nvPr/>
          </p:nvSpPr>
          <p:spPr>
            <a:xfrm>
              <a:off x="1721880" y="255780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7" name="Straight Connector 18"/>
            <p:cNvSpPr/>
            <p:nvPr/>
          </p:nvSpPr>
          <p:spPr>
            <a:xfrm>
              <a:off x="2716200" y="256248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8" name="Straight Connector 19"/>
            <p:cNvSpPr/>
            <p:nvPr/>
          </p:nvSpPr>
          <p:spPr>
            <a:xfrm>
              <a:off x="1721880" y="267660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99" name="Straight Connector 20"/>
            <p:cNvSpPr/>
            <p:nvPr/>
          </p:nvSpPr>
          <p:spPr>
            <a:xfrm>
              <a:off x="2716200" y="268092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0" name="Straight Connector 21"/>
            <p:cNvSpPr/>
            <p:nvPr/>
          </p:nvSpPr>
          <p:spPr>
            <a:xfrm>
              <a:off x="1721880" y="279396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1" name="Straight Connector 22"/>
            <p:cNvSpPr/>
            <p:nvPr/>
          </p:nvSpPr>
          <p:spPr>
            <a:xfrm>
              <a:off x="2716200" y="279828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2" name="Straight Connector 23"/>
            <p:cNvSpPr/>
            <p:nvPr/>
          </p:nvSpPr>
          <p:spPr>
            <a:xfrm>
              <a:off x="1721880" y="291096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3" name="Straight Connector 24"/>
            <p:cNvSpPr/>
            <p:nvPr/>
          </p:nvSpPr>
          <p:spPr>
            <a:xfrm>
              <a:off x="2716200" y="291708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4" name="Straight Connector 25"/>
            <p:cNvSpPr/>
            <p:nvPr/>
          </p:nvSpPr>
          <p:spPr>
            <a:xfrm>
              <a:off x="1721880" y="302976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5" name="Straight Connector 26"/>
            <p:cNvSpPr/>
            <p:nvPr/>
          </p:nvSpPr>
          <p:spPr>
            <a:xfrm>
              <a:off x="2716200" y="303408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6" name="Straight Connector 27"/>
            <p:cNvSpPr/>
            <p:nvPr/>
          </p:nvSpPr>
          <p:spPr>
            <a:xfrm>
              <a:off x="1721880" y="314676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7" name="Straight Connector 28"/>
            <p:cNvSpPr/>
            <p:nvPr/>
          </p:nvSpPr>
          <p:spPr>
            <a:xfrm>
              <a:off x="2716200" y="315108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8" name="Straight Connector 29"/>
            <p:cNvSpPr/>
            <p:nvPr/>
          </p:nvSpPr>
          <p:spPr>
            <a:xfrm>
              <a:off x="1721880" y="326556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09" name="Straight Connector 30"/>
            <p:cNvSpPr/>
            <p:nvPr/>
          </p:nvSpPr>
          <p:spPr>
            <a:xfrm>
              <a:off x="2716200" y="326988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0" name="Straight Connector 31"/>
            <p:cNvSpPr/>
            <p:nvPr/>
          </p:nvSpPr>
          <p:spPr>
            <a:xfrm>
              <a:off x="1721880" y="338256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1" name="Straight Connector 32"/>
            <p:cNvSpPr/>
            <p:nvPr/>
          </p:nvSpPr>
          <p:spPr>
            <a:xfrm>
              <a:off x="2716200" y="338688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2" name="Straight Connector 33"/>
            <p:cNvSpPr/>
            <p:nvPr/>
          </p:nvSpPr>
          <p:spPr>
            <a:xfrm>
              <a:off x="1721880" y="350028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3" name="Straight Connector 34"/>
            <p:cNvSpPr/>
            <p:nvPr/>
          </p:nvSpPr>
          <p:spPr>
            <a:xfrm>
              <a:off x="2716200" y="350568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4" name="Straight Connector 35"/>
            <p:cNvSpPr/>
            <p:nvPr/>
          </p:nvSpPr>
          <p:spPr>
            <a:xfrm>
              <a:off x="1721880" y="361872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5" name="Straight Connector 36"/>
            <p:cNvSpPr/>
            <p:nvPr/>
          </p:nvSpPr>
          <p:spPr>
            <a:xfrm>
              <a:off x="2716200" y="362340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6" name="Straight Connector 37"/>
            <p:cNvSpPr/>
            <p:nvPr/>
          </p:nvSpPr>
          <p:spPr>
            <a:xfrm>
              <a:off x="1721880" y="373608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7" name="Straight Connector 38"/>
            <p:cNvSpPr/>
            <p:nvPr/>
          </p:nvSpPr>
          <p:spPr>
            <a:xfrm>
              <a:off x="2716200" y="374040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8" name="Straight Connector 39"/>
            <p:cNvSpPr/>
            <p:nvPr/>
          </p:nvSpPr>
          <p:spPr>
            <a:xfrm>
              <a:off x="1721880" y="385452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9" name="Straight Connector 40"/>
            <p:cNvSpPr/>
            <p:nvPr/>
          </p:nvSpPr>
          <p:spPr>
            <a:xfrm>
              <a:off x="2716200" y="385920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20" name="Straight Connector 41"/>
            <p:cNvSpPr/>
            <p:nvPr/>
          </p:nvSpPr>
          <p:spPr>
            <a:xfrm>
              <a:off x="1721880" y="397188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21" name="Straight Connector 42"/>
            <p:cNvSpPr/>
            <p:nvPr/>
          </p:nvSpPr>
          <p:spPr>
            <a:xfrm>
              <a:off x="2716200" y="397620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22" name="Straight Connector 43"/>
            <p:cNvSpPr/>
            <p:nvPr/>
          </p:nvSpPr>
          <p:spPr>
            <a:xfrm>
              <a:off x="1721880" y="408888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23" name="Straight Connector 44"/>
            <p:cNvSpPr/>
            <p:nvPr/>
          </p:nvSpPr>
          <p:spPr>
            <a:xfrm>
              <a:off x="2716200" y="409320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24" name="Straight Connector 45"/>
            <p:cNvSpPr/>
            <p:nvPr/>
          </p:nvSpPr>
          <p:spPr>
            <a:xfrm>
              <a:off x="1721880" y="420768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25" name="Straight Connector 46"/>
            <p:cNvSpPr/>
            <p:nvPr/>
          </p:nvSpPr>
          <p:spPr>
            <a:xfrm>
              <a:off x="2716200" y="421200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26" name="Straight Connector 53"/>
            <p:cNvSpPr/>
            <p:nvPr/>
          </p:nvSpPr>
          <p:spPr>
            <a:xfrm>
              <a:off x="1721880" y="431604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27" name="Straight Connector 54"/>
            <p:cNvSpPr/>
            <p:nvPr/>
          </p:nvSpPr>
          <p:spPr>
            <a:xfrm>
              <a:off x="2716200" y="432036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28" name="Straight Connector 55"/>
            <p:cNvSpPr/>
            <p:nvPr/>
          </p:nvSpPr>
          <p:spPr>
            <a:xfrm>
              <a:off x="1721880" y="443304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29" name="Straight Connector 56"/>
            <p:cNvSpPr/>
            <p:nvPr/>
          </p:nvSpPr>
          <p:spPr>
            <a:xfrm>
              <a:off x="2716200" y="443772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30" name="Straight Connector 57"/>
            <p:cNvSpPr/>
            <p:nvPr/>
          </p:nvSpPr>
          <p:spPr>
            <a:xfrm>
              <a:off x="1721880" y="454140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31" name="Straight Connector 58"/>
            <p:cNvSpPr/>
            <p:nvPr/>
          </p:nvSpPr>
          <p:spPr>
            <a:xfrm>
              <a:off x="2716200" y="454572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32" name="Straight Connector 59"/>
            <p:cNvSpPr/>
            <p:nvPr/>
          </p:nvSpPr>
          <p:spPr>
            <a:xfrm>
              <a:off x="1721880" y="466020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33" name="Straight Connector 60"/>
            <p:cNvSpPr/>
            <p:nvPr/>
          </p:nvSpPr>
          <p:spPr>
            <a:xfrm>
              <a:off x="2716200" y="466452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34" name="Straight Connector 61"/>
            <p:cNvSpPr/>
            <p:nvPr/>
          </p:nvSpPr>
          <p:spPr>
            <a:xfrm>
              <a:off x="1721880" y="476856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35" name="Straight Connector 62"/>
            <p:cNvSpPr/>
            <p:nvPr/>
          </p:nvSpPr>
          <p:spPr>
            <a:xfrm>
              <a:off x="2716200" y="477288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36" name="Straight Connector 63"/>
            <p:cNvSpPr/>
            <p:nvPr/>
          </p:nvSpPr>
          <p:spPr>
            <a:xfrm>
              <a:off x="1721880" y="488556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37" name="Straight Connector 64"/>
            <p:cNvSpPr/>
            <p:nvPr/>
          </p:nvSpPr>
          <p:spPr>
            <a:xfrm>
              <a:off x="2716200" y="489024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38" name="Straight Connector 65"/>
            <p:cNvSpPr/>
            <p:nvPr/>
          </p:nvSpPr>
          <p:spPr>
            <a:xfrm>
              <a:off x="1721880" y="499392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39" name="Straight Connector 66"/>
            <p:cNvSpPr/>
            <p:nvPr/>
          </p:nvSpPr>
          <p:spPr>
            <a:xfrm>
              <a:off x="2716200" y="499860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40" name="Straight Connector 67"/>
            <p:cNvSpPr/>
            <p:nvPr/>
          </p:nvSpPr>
          <p:spPr>
            <a:xfrm>
              <a:off x="1721880" y="511164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41" name="Straight Connector 68"/>
            <p:cNvSpPr/>
            <p:nvPr/>
          </p:nvSpPr>
          <p:spPr>
            <a:xfrm>
              <a:off x="2716200" y="511704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42" name="Straight Connector 69"/>
            <p:cNvSpPr/>
            <p:nvPr/>
          </p:nvSpPr>
          <p:spPr>
            <a:xfrm>
              <a:off x="1721880" y="521964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43" name="Straight Connector 70"/>
            <p:cNvSpPr/>
            <p:nvPr/>
          </p:nvSpPr>
          <p:spPr>
            <a:xfrm>
              <a:off x="2716200" y="522540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44" name="Straight Connector 71"/>
            <p:cNvSpPr/>
            <p:nvPr/>
          </p:nvSpPr>
          <p:spPr>
            <a:xfrm>
              <a:off x="1721880" y="533844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45" name="Straight Connector 72"/>
            <p:cNvSpPr/>
            <p:nvPr/>
          </p:nvSpPr>
          <p:spPr>
            <a:xfrm>
              <a:off x="2716200" y="534276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46" name="Straight Connector 73"/>
            <p:cNvSpPr/>
            <p:nvPr/>
          </p:nvSpPr>
          <p:spPr>
            <a:xfrm>
              <a:off x="1721880" y="544644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47" name="Straight Connector 74"/>
            <p:cNvSpPr/>
            <p:nvPr/>
          </p:nvSpPr>
          <p:spPr>
            <a:xfrm>
              <a:off x="2716200" y="545112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48" name="Straight Connector 75"/>
            <p:cNvSpPr/>
            <p:nvPr/>
          </p:nvSpPr>
          <p:spPr>
            <a:xfrm>
              <a:off x="1721880" y="556380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49" name="Straight Connector 76"/>
            <p:cNvSpPr/>
            <p:nvPr/>
          </p:nvSpPr>
          <p:spPr>
            <a:xfrm>
              <a:off x="2716200" y="556848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50" name="Straight Connector 77"/>
            <p:cNvSpPr/>
            <p:nvPr/>
          </p:nvSpPr>
          <p:spPr>
            <a:xfrm>
              <a:off x="1721880" y="567216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51" name="Straight Connector 78"/>
            <p:cNvSpPr/>
            <p:nvPr/>
          </p:nvSpPr>
          <p:spPr>
            <a:xfrm>
              <a:off x="2716200" y="567684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52" name="Straight Connector 79"/>
            <p:cNvSpPr/>
            <p:nvPr/>
          </p:nvSpPr>
          <p:spPr>
            <a:xfrm>
              <a:off x="1721880" y="5790960"/>
              <a:ext cx="60732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53" name="Straight Connector 80"/>
            <p:cNvSpPr/>
            <p:nvPr/>
          </p:nvSpPr>
          <p:spPr>
            <a:xfrm>
              <a:off x="2716200" y="5795280"/>
              <a:ext cx="607680" cy="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5000" bIns="-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54" name="Straight Connector 81"/>
            <p:cNvSpPr/>
            <p:nvPr/>
          </p:nvSpPr>
          <p:spPr>
            <a:xfrm flipV="1">
              <a:off x="1229760" y="2014560"/>
              <a:ext cx="0" cy="364752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55" name="Straight Connector 85"/>
            <p:cNvSpPr/>
            <p:nvPr/>
          </p:nvSpPr>
          <p:spPr>
            <a:xfrm flipV="1">
              <a:off x="1369440" y="2014560"/>
              <a:ext cx="0" cy="364752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56" name="Straight Connector 86"/>
            <p:cNvSpPr/>
            <p:nvPr/>
          </p:nvSpPr>
          <p:spPr>
            <a:xfrm flipV="1">
              <a:off x="3708000" y="2014560"/>
              <a:ext cx="0" cy="364752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57" name="Straight Connector 87"/>
            <p:cNvSpPr/>
            <p:nvPr/>
          </p:nvSpPr>
          <p:spPr>
            <a:xfrm flipV="1">
              <a:off x="3838680" y="2014560"/>
              <a:ext cx="0" cy="3647520"/>
            </a:xfrm>
            <a:prstGeom prst="line">
              <a:avLst/>
            </a:prstGeom>
            <a:ln w="38160">
              <a:solidFill>
                <a:srgbClr val="ffc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358" name="" descr=""/>
          <p:cNvPicPr/>
          <p:nvPr/>
        </p:nvPicPr>
        <p:blipFill>
          <a:blip r:embed="rId2"/>
          <a:stretch/>
        </p:blipFill>
        <p:spPr>
          <a:xfrm>
            <a:off x="6126480" y="4147200"/>
            <a:ext cx="2638800" cy="1978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" descr=""/>
          <p:cNvPicPr/>
          <p:nvPr/>
        </p:nvPicPr>
        <p:blipFill>
          <a:blip r:embed="rId1"/>
          <a:stretch/>
        </p:blipFill>
        <p:spPr>
          <a:xfrm>
            <a:off x="731520" y="4479840"/>
            <a:ext cx="3474720" cy="1621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Component Spotlight: The Resistor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361" name="" descr=""/>
          <p:cNvPicPr/>
          <p:nvPr/>
        </p:nvPicPr>
        <p:blipFill>
          <a:blip r:embed="rId2"/>
          <a:stretch/>
        </p:blipFill>
        <p:spPr>
          <a:xfrm>
            <a:off x="548640" y="1556280"/>
            <a:ext cx="3743640" cy="912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62" name="" descr=""/>
          <p:cNvPicPr/>
          <p:nvPr/>
        </p:nvPicPr>
        <p:blipFill>
          <a:blip r:embed="rId3"/>
          <a:stretch/>
        </p:blipFill>
        <p:spPr>
          <a:xfrm>
            <a:off x="640080" y="1828440"/>
            <a:ext cx="3840480" cy="2560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63" name="" descr=""/>
          <p:cNvPicPr/>
          <p:nvPr/>
        </p:nvPicPr>
        <p:blipFill>
          <a:blip r:embed="rId4"/>
          <a:stretch/>
        </p:blipFill>
        <p:spPr>
          <a:xfrm>
            <a:off x="4789080" y="3364920"/>
            <a:ext cx="4172040" cy="1572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64" name="" descr=""/>
          <p:cNvPicPr/>
          <p:nvPr/>
        </p:nvPicPr>
        <p:blipFill>
          <a:blip r:embed="rId5"/>
          <a:stretch/>
        </p:blipFill>
        <p:spPr>
          <a:xfrm>
            <a:off x="4846320" y="1921680"/>
            <a:ext cx="4025520" cy="1443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5" name=""/>
          <p:cNvSpPr txBox="1"/>
          <p:nvPr/>
        </p:nvSpPr>
        <p:spPr>
          <a:xfrm>
            <a:off x="4572000" y="4983840"/>
            <a:ext cx="4114800" cy="2233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b="0" lang="en-US" sz="7200" strike="noStrike" u="none">
                <a:solidFill>
                  <a:srgbClr val="000000"/>
                </a:solidFill>
                <a:effectLst/>
                <a:uFillTx/>
                <a:latin typeface="Cambria"/>
              </a:rPr>
              <a:t>Ohms(Ω)</a:t>
            </a:r>
            <a:endParaRPr b="0" lang="en-US" sz="7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Decoding Resistor Values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367" name="" descr=""/>
          <p:cNvPicPr/>
          <p:nvPr/>
        </p:nvPicPr>
        <p:blipFill>
          <a:blip r:embed="rId1"/>
          <a:stretch/>
        </p:blipFill>
        <p:spPr>
          <a:xfrm>
            <a:off x="1752120" y="1208160"/>
            <a:ext cx="5850720" cy="49377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Component Spotlight: The LED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369" name="" descr=""/>
          <p:cNvPicPr/>
          <p:nvPr/>
        </p:nvPicPr>
        <p:blipFill>
          <a:blip r:embed="rId1"/>
          <a:stretch/>
        </p:blipFill>
        <p:spPr>
          <a:xfrm>
            <a:off x="5212080" y="1279800"/>
            <a:ext cx="2437920" cy="2437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70" name=""/>
          <p:cNvSpPr/>
          <p:nvPr/>
        </p:nvSpPr>
        <p:spPr>
          <a:xfrm>
            <a:off x="5394960" y="3291480"/>
            <a:ext cx="1920240" cy="0"/>
          </a:xfrm>
          <a:prstGeom prst="line">
            <a:avLst/>
          </a:prstGeom>
          <a:ln w="76320">
            <a:solidFill>
              <a:srgbClr val="00a9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28160" rIns="128160" tIns="-83160" bIns="-8316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1" name=""/>
          <p:cNvSpPr/>
          <p:nvPr/>
        </p:nvSpPr>
        <p:spPr>
          <a:xfrm flipH="1">
            <a:off x="6858000" y="1828440"/>
            <a:ext cx="457200" cy="0"/>
          </a:xfrm>
          <a:prstGeom prst="line">
            <a:avLst/>
          </a:prstGeom>
          <a:ln w="76320">
            <a:solidFill>
              <a:srgbClr val="c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28160" rIns="128160" tIns="-83160" bIns="-8316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2" name=""/>
          <p:cNvSpPr txBox="1"/>
          <p:nvPr/>
        </p:nvSpPr>
        <p:spPr>
          <a:xfrm>
            <a:off x="3291840" y="1387440"/>
            <a:ext cx="2926080" cy="587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pPr algn="ctr"/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ambria"/>
              </a:rPr>
              <a:t>Diode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73" name="" descr=""/>
          <p:cNvPicPr/>
          <p:nvPr/>
        </p:nvPicPr>
        <p:blipFill>
          <a:blip r:embed="rId2"/>
          <a:stretch/>
        </p:blipFill>
        <p:spPr>
          <a:xfrm rot="8149200">
            <a:off x="1311480" y="1526040"/>
            <a:ext cx="2085480" cy="2381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74" name="" descr=""/>
          <p:cNvPicPr/>
          <p:nvPr/>
        </p:nvPicPr>
        <p:blipFill>
          <a:blip r:embed="rId3"/>
          <a:stretch/>
        </p:blipFill>
        <p:spPr>
          <a:xfrm>
            <a:off x="3154680" y="3566160"/>
            <a:ext cx="2834640" cy="2886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Component Spotlight: The LED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376" name="" descr=""/>
          <p:cNvPicPr/>
          <p:nvPr/>
        </p:nvPicPr>
        <p:blipFill>
          <a:blip r:embed="rId1"/>
          <a:stretch/>
        </p:blipFill>
        <p:spPr>
          <a:xfrm>
            <a:off x="5212080" y="1279800"/>
            <a:ext cx="2437920" cy="2437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77" name=""/>
          <p:cNvSpPr/>
          <p:nvPr/>
        </p:nvSpPr>
        <p:spPr>
          <a:xfrm>
            <a:off x="5376240" y="3291480"/>
            <a:ext cx="1920240" cy="0"/>
          </a:xfrm>
          <a:prstGeom prst="line">
            <a:avLst/>
          </a:prstGeom>
          <a:ln w="76320">
            <a:solidFill>
              <a:srgbClr val="00a9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28160" rIns="128160" tIns="-83160" bIns="-8316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78" name="" descr=""/>
          <p:cNvPicPr/>
          <p:nvPr/>
        </p:nvPicPr>
        <p:blipFill>
          <a:blip r:embed="rId2"/>
          <a:stretch/>
        </p:blipFill>
        <p:spPr>
          <a:xfrm>
            <a:off x="91800" y="1587600"/>
            <a:ext cx="4754520" cy="3161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79" name=""/>
          <p:cNvSpPr txBox="1"/>
          <p:nvPr/>
        </p:nvSpPr>
        <p:spPr>
          <a:xfrm>
            <a:off x="3291840" y="1387800"/>
            <a:ext cx="2926080" cy="587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ambria"/>
              </a:rPr>
              <a:t>L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</a:rPr>
              <a:t>ight </a:t>
            </a: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ambria"/>
              </a:rPr>
              <a:t>E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</a:rPr>
              <a:t>mitting </a:t>
            </a: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ambria"/>
              </a:rPr>
              <a:t>D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</a:rPr>
              <a:t>iode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80" name="" descr=""/>
          <p:cNvPicPr/>
          <p:nvPr/>
        </p:nvPicPr>
        <p:blipFill>
          <a:blip r:embed="rId3"/>
          <a:stretch/>
        </p:blipFill>
        <p:spPr>
          <a:xfrm>
            <a:off x="3154680" y="3566160"/>
            <a:ext cx="2834640" cy="2886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Component Spotlight: The LED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382" name="" descr=""/>
          <p:cNvPicPr/>
          <p:nvPr/>
        </p:nvPicPr>
        <p:blipFill>
          <a:blip r:embed="rId1"/>
          <a:stretch/>
        </p:blipFill>
        <p:spPr>
          <a:xfrm>
            <a:off x="5212080" y="1279800"/>
            <a:ext cx="2437920" cy="2437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3" name=""/>
          <p:cNvSpPr/>
          <p:nvPr/>
        </p:nvSpPr>
        <p:spPr>
          <a:xfrm flipV="1">
            <a:off x="2651760" y="2651400"/>
            <a:ext cx="4297680" cy="1188720"/>
          </a:xfrm>
          <a:prstGeom prst="line">
            <a:avLst/>
          </a:prstGeom>
          <a:ln w="3816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9080" rIns="109080" tIns="64080" bIns="6408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4" name=""/>
          <p:cNvSpPr/>
          <p:nvPr/>
        </p:nvSpPr>
        <p:spPr>
          <a:xfrm flipV="1">
            <a:off x="2194560" y="2742480"/>
            <a:ext cx="3749040" cy="914400"/>
          </a:xfrm>
          <a:prstGeom prst="line">
            <a:avLst/>
          </a:prstGeom>
          <a:ln w="38160">
            <a:solidFill>
              <a:srgbClr val="3465a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9080" rIns="109080" tIns="64080" bIns="6408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85" name="" descr=""/>
          <p:cNvPicPr/>
          <p:nvPr/>
        </p:nvPicPr>
        <p:blipFill>
          <a:blip r:embed="rId2"/>
          <a:stretch/>
        </p:blipFill>
        <p:spPr>
          <a:xfrm>
            <a:off x="91440" y="1587240"/>
            <a:ext cx="4754880" cy="3162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LED Mnemonic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/>
          </p:nvPr>
        </p:nvSpPr>
        <p:spPr>
          <a:xfrm>
            <a:off x="1578960" y="5050080"/>
            <a:ext cx="6035040" cy="801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Cathode, like Kathy, is short and negative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8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pic>
        <p:nvPicPr>
          <p:cNvPr id="388" name="" descr=""/>
          <p:cNvPicPr/>
          <p:nvPr/>
        </p:nvPicPr>
        <p:blipFill>
          <a:blip r:embed="rId1"/>
          <a:stretch/>
        </p:blipFill>
        <p:spPr>
          <a:xfrm>
            <a:off x="91440" y="1586520"/>
            <a:ext cx="4754880" cy="3161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89" name="" descr=""/>
          <p:cNvPicPr/>
          <p:nvPr/>
        </p:nvPicPr>
        <p:blipFill>
          <a:blip r:embed="rId2"/>
          <a:stretch/>
        </p:blipFill>
        <p:spPr>
          <a:xfrm>
            <a:off x="5443920" y="1358280"/>
            <a:ext cx="1779840" cy="36918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Wiring Library, Processing</a:t>
            </a:r>
            <a:br>
              <a:rPr sz="3200"/>
            </a:b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(and Arduino)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/>
          </p:nvPr>
        </p:nvSpPr>
        <p:spPr>
          <a:xfrm>
            <a:off x="685800" y="1294920"/>
            <a:ext cx="7770600" cy="2133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-342720" algn="ctr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 algn="ctr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Open Source Hardware/Software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 algn="ctr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	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Processor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 algn="ctr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Coding is accessible &amp; transferrable 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 algn="ctr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(C++, Processing, java)</a:t>
            </a: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 algn="ctr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 algn="ctr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sp>
        <p:nvSpPr>
          <p:cNvPr id="45" name="AutoShape 2"/>
          <p:cNvSpPr/>
          <p:nvPr/>
        </p:nvSpPr>
        <p:spPr>
          <a:xfrm>
            <a:off x="155520" y="-144000"/>
            <a:ext cx="304560" cy="30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" name="AutoShape 4"/>
          <p:cNvSpPr/>
          <p:nvPr/>
        </p:nvSpPr>
        <p:spPr>
          <a:xfrm>
            <a:off x="307800" y="7200"/>
            <a:ext cx="304560" cy="30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7" name="Picture 6" descr="http://utahpeoplespost.com/logos/atmel_logo.jpg"/>
          <p:cNvPicPr/>
          <p:nvPr/>
        </p:nvPicPr>
        <p:blipFill>
          <a:blip r:embed="rId1"/>
          <a:stretch/>
        </p:blipFill>
        <p:spPr>
          <a:xfrm>
            <a:off x="3527280" y="2109960"/>
            <a:ext cx="549000" cy="396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8" name="Picture 8" descr="http://oshwlogo.com/logos/oshw-logo-800-px.png"/>
          <p:cNvPicPr/>
          <p:nvPr/>
        </p:nvPicPr>
        <p:blipFill>
          <a:blip r:embed="rId2"/>
          <a:stretch/>
        </p:blipFill>
        <p:spPr>
          <a:xfrm>
            <a:off x="6826680" y="1658520"/>
            <a:ext cx="806040" cy="847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" name="" descr=""/>
          <p:cNvPicPr/>
          <p:nvPr/>
        </p:nvPicPr>
        <p:blipFill>
          <a:blip r:embed="rId3"/>
          <a:stretch/>
        </p:blipFill>
        <p:spPr>
          <a:xfrm>
            <a:off x="1204200" y="3565440"/>
            <a:ext cx="6933960" cy="21996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Using the Breadboard to built a simple circuit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391" name="PlaceHolder 2"/>
          <p:cNvSpPr>
            <a:spLocks noGrp="1"/>
          </p:cNvSpPr>
          <p:nvPr>
            <p:ph/>
          </p:nvPr>
        </p:nvSpPr>
        <p:spPr>
          <a:xfrm>
            <a:off x="4114800" y="1436760"/>
            <a:ext cx="4846320" cy="4341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Use the breadboard to wire up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432000" indent="-32400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8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 a single LED 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432000" indent="-32400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8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a 220 Ω Resistor 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432000"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(Red-Red-Black-Black-Gold)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432000"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or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432000"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(Red-Red-Brown-Gold)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8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pic>
        <p:nvPicPr>
          <p:cNvPr id="392" name="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>
            <a:off x="822960" y="1445400"/>
            <a:ext cx="3578400" cy="47721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Using the Breadboard to built a simple circuit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394" name="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>
            <a:off x="4241160" y="2194200"/>
            <a:ext cx="4537080" cy="3291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5" name="" descr="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642960" y="1446120"/>
            <a:ext cx="3578400" cy="47721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Go ahead and plug your board in!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397" name="Picture 7" descr="http://us.123rf.com/400wm/400/400/daboost/daboost1102/daboost110200032/8948217-3d-laptop-computer-isolated-on-white-with-clipping-path.jpg"/>
          <p:cNvPicPr/>
          <p:nvPr/>
        </p:nvPicPr>
        <p:blipFill>
          <a:blip r:embed="rId1"/>
          <a:stretch/>
        </p:blipFill>
        <p:spPr>
          <a:xfrm>
            <a:off x="5899320" y="2666520"/>
            <a:ext cx="3244320" cy="2628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8" name="" descr=""/>
          <p:cNvPicPr/>
          <p:nvPr/>
        </p:nvPicPr>
        <p:blipFill>
          <a:blip r:embed="rId2"/>
          <a:stretch/>
        </p:blipFill>
        <p:spPr>
          <a:xfrm rot="5400000">
            <a:off x="450720" y="2736720"/>
            <a:ext cx="3114000" cy="2201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9" name="" descr=""/>
          <p:cNvPicPr/>
          <p:nvPr/>
        </p:nvPicPr>
        <p:blipFill>
          <a:blip r:embed="rId3"/>
          <a:stretch/>
        </p:blipFill>
        <p:spPr>
          <a:xfrm>
            <a:off x="4297680" y="2738520"/>
            <a:ext cx="675000" cy="2563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Adding Control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401" name="" descr=""/>
          <p:cNvPicPr/>
          <p:nvPr/>
        </p:nvPicPr>
        <p:blipFill>
          <a:blip r:embed="rId1"/>
          <a:stretch/>
        </p:blipFill>
        <p:spPr>
          <a:xfrm>
            <a:off x="2651760" y="1248120"/>
            <a:ext cx="3931920" cy="50904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Picture 2" descr="https://encrypted-tbn2.gstatic.com/images?q=tbn:ANd9GcTfoTZCcHJ00vQE7jM8OKWxxJkHFoY1p5Ir69BRdCbeOFJGD7J_"/>
          <p:cNvPicPr/>
          <p:nvPr/>
        </p:nvPicPr>
        <p:blipFill>
          <a:blip r:embed="rId1"/>
          <a:stretch/>
        </p:blipFill>
        <p:spPr>
          <a:xfrm>
            <a:off x="742320" y="2391120"/>
            <a:ext cx="7589520" cy="2712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Concepts: INPUT vs. OUTPUT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/>
          </p:nvPr>
        </p:nvSpPr>
        <p:spPr>
          <a:xfrm>
            <a:off x="685800" y="1159920"/>
            <a:ext cx="7770600" cy="66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 algn="ctr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Referenced from the perspective of the </a:t>
            </a:r>
            <a:r>
              <a:rPr b="0" lang="en-US" sz="1800" strike="noStrike" u="sng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microcontroller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sp>
        <p:nvSpPr>
          <p:cNvPr id="405" name="Rectangle 2"/>
          <p:cNvSpPr/>
          <p:nvPr/>
        </p:nvSpPr>
        <p:spPr>
          <a:xfrm>
            <a:off x="696600" y="1493280"/>
            <a:ext cx="3885840" cy="137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>
              <a:lnSpc>
                <a:spcPct val="100000"/>
              </a:lnSpc>
              <a:spcBef>
                <a:spcPts val="751"/>
              </a:spcBef>
              <a:tabLst>
                <a:tab algn="l" pos="0"/>
              </a:tabLst>
            </a:pP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Input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 is a signal / information going into the board.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sp>
        <p:nvSpPr>
          <p:cNvPr id="406" name="Rectangle 2"/>
          <p:cNvSpPr/>
          <p:nvPr/>
        </p:nvSpPr>
        <p:spPr>
          <a:xfrm>
            <a:off x="5284080" y="1493280"/>
            <a:ext cx="3962160" cy="137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>
              <a:lnSpc>
                <a:spcPct val="100000"/>
              </a:lnSpc>
              <a:spcBef>
                <a:spcPts val="751"/>
              </a:spcBef>
              <a:tabLst>
                <a:tab algn="l" pos="0"/>
              </a:tabLst>
            </a:pP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Output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 is any signal exiting the board.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>
              <a:lnSpc>
                <a:spcPct val="100000"/>
              </a:lnSpc>
              <a:spcBef>
                <a:spcPts val="751"/>
              </a:spcBef>
              <a:tabLst>
                <a:tab algn="l" pos="0"/>
              </a:tabLst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sp>
        <p:nvSpPr>
          <p:cNvPr id="407" name="Rectangle 2"/>
          <p:cNvSpPr/>
          <p:nvPr/>
        </p:nvSpPr>
        <p:spPr>
          <a:xfrm>
            <a:off x="649440" y="4876200"/>
            <a:ext cx="7884720" cy="131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Almost all systems that use physical computing will have an output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>
              <a:lnSpc>
                <a:spcPct val="100000"/>
              </a:lnSpc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What are some examples of inputs and outputs?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Concepts: INPUT vs. OUTPUT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409" name="PlaceHolder 2"/>
          <p:cNvSpPr>
            <a:spLocks noGrp="1"/>
          </p:cNvSpPr>
          <p:nvPr>
            <p:ph/>
          </p:nvPr>
        </p:nvSpPr>
        <p:spPr>
          <a:xfrm>
            <a:off x="685800" y="1218960"/>
            <a:ext cx="7770600" cy="700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 algn="ctr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Referenced from the perspective of the </a:t>
            </a:r>
            <a:r>
              <a:rPr b="0" lang="en-US" sz="1800" strike="noStrike" u="sng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microcontroller</a:t>
            </a:r>
            <a:endParaRPr b="0" lang="en-GB" sz="18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sp>
        <p:nvSpPr>
          <p:cNvPr id="410" name="Rectangle 2"/>
          <p:cNvSpPr/>
          <p:nvPr/>
        </p:nvSpPr>
        <p:spPr>
          <a:xfrm>
            <a:off x="685800" y="1828440"/>
            <a:ext cx="3885840" cy="137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>
              <a:lnSpc>
                <a:spcPct val="100000"/>
              </a:lnSpc>
              <a:spcBef>
                <a:spcPts val="751"/>
              </a:spcBef>
              <a:tabLst>
                <a:tab algn="l" pos="0"/>
              </a:tabLst>
            </a:pP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Input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 is a signal / information going into the board.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sp>
        <p:nvSpPr>
          <p:cNvPr id="411" name="Rectangle 2"/>
          <p:cNvSpPr/>
          <p:nvPr/>
        </p:nvSpPr>
        <p:spPr>
          <a:xfrm>
            <a:off x="4572000" y="1828440"/>
            <a:ext cx="3962160" cy="137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>
              <a:lnSpc>
                <a:spcPct val="100000"/>
              </a:lnSpc>
              <a:spcBef>
                <a:spcPts val="751"/>
              </a:spcBef>
              <a:tabLst>
                <a:tab algn="l" pos="0"/>
              </a:tabLst>
            </a:pP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Output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 is any signal exiting the board.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>
              <a:lnSpc>
                <a:spcPct val="100000"/>
              </a:lnSpc>
              <a:spcBef>
                <a:spcPts val="751"/>
              </a:spcBef>
              <a:tabLst>
                <a:tab algn="l" pos="0"/>
              </a:tabLst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sp>
        <p:nvSpPr>
          <p:cNvPr id="412" name="Rectangle 2"/>
          <p:cNvSpPr/>
          <p:nvPr/>
        </p:nvSpPr>
        <p:spPr>
          <a:xfrm>
            <a:off x="548640" y="2994840"/>
            <a:ext cx="4023000" cy="1272240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>
              <a:lnSpc>
                <a:spcPct val="100000"/>
              </a:lnSpc>
              <a:spcBef>
                <a:spcPts val="751"/>
              </a:spcBef>
              <a:tabLst>
                <a:tab algn="l" pos="0"/>
              </a:tabLst>
            </a:pPr>
            <a:r>
              <a:rPr b="0" lang="en-US" sz="2000" strike="noStrike" u="sng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Examples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: Buttons, Switches, Microphones, Light Sensors, Touch Sensors, Flex Sensors, Humidity Sensors, Temperature Sensors…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sp>
        <p:nvSpPr>
          <p:cNvPr id="413" name="Rectangle 2"/>
          <p:cNvSpPr/>
          <p:nvPr/>
        </p:nvSpPr>
        <p:spPr>
          <a:xfrm>
            <a:off x="4572000" y="2994840"/>
            <a:ext cx="3962160" cy="1272240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>
              <a:lnSpc>
                <a:spcPct val="100000"/>
              </a:lnSpc>
              <a:spcBef>
                <a:spcPts val="751"/>
              </a:spcBef>
              <a:tabLst>
                <a:tab algn="l" pos="0"/>
              </a:tabLst>
            </a:pPr>
            <a:r>
              <a:rPr b="0" lang="en-US" sz="2000" strike="noStrike" u="sng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Examples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: LEDs,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 RGB LEDs, monitors, relays, DC motors, servo motors, buzzers, speakers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>
              <a:lnSpc>
                <a:spcPct val="100000"/>
              </a:lnSpc>
              <a:spcBef>
                <a:spcPts val="751"/>
              </a:spcBef>
              <a:tabLst>
                <a:tab algn="l" pos="0"/>
              </a:tabLst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pic>
        <p:nvPicPr>
          <p:cNvPr id="414" name="" descr=""/>
          <p:cNvPicPr/>
          <p:nvPr/>
        </p:nvPicPr>
        <p:blipFill>
          <a:blip r:embed="rId1"/>
          <a:stretch/>
        </p:blipFill>
        <p:spPr>
          <a:xfrm>
            <a:off x="904680" y="4443480"/>
            <a:ext cx="3210120" cy="2139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15" name="" descr=""/>
          <p:cNvPicPr/>
          <p:nvPr/>
        </p:nvPicPr>
        <p:blipFill>
          <a:blip r:embed="rId2"/>
          <a:stretch/>
        </p:blipFill>
        <p:spPr>
          <a:xfrm>
            <a:off x="4811040" y="4210560"/>
            <a:ext cx="3510000" cy="23724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Concepts: Analog vs. Digital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/>
          </p:nvPr>
        </p:nvSpPr>
        <p:spPr>
          <a:xfrm>
            <a:off x="495360" y="1377720"/>
            <a:ext cx="8221320" cy="3015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Microcontrollers are </a:t>
            </a:r>
            <a:r>
              <a:rPr b="1" lang="en-US" sz="28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digital</a:t>
            </a:r>
            <a:r>
              <a:rPr b="0" lang="en-US" sz="28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 devices – ON or OFF.  Also called discrete.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8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8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Analog</a:t>
            </a:r>
            <a:r>
              <a:rPr b="0" lang="en-US" sz="28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 signals are anything that can be a full range of values.  What are some examples?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grpSp>
        <p:nvGrpSpPr>
          <p:cNvPr id="418" name="Group 13"/>
          <p:cNvGrpSpPr/>
          <p:nvPr/>
        </p:nvGrpSpPr>
        <p:grpSpPr>
          <a:xfrm>
            <a:off x="123840" y="4394160"/>
            <a:ext cx="8076960" cy="1497960"/>
            <a:chOff x="123840" y="4394160"/>
            <a:chExt cx="8076960" cy="1497960"/>
          </a:xfrm>
        </p:grpSpPr>
        <p:pic>
          <p:nvPicPr>
            <p:cNvPr id="419" name="Picture 8" descr="http://soulargrooves.com/new/wp-content/uploads/2012/11/analog-signal.gif"/>
            <p:cNvPicPr/>
            <p:nvPr/>
          </p:nvPicPr>
          <p:blipFill>
            <a:blip r:embed="rId1"/>
            <a:srcRect l="0" t="50000" r="0" b="0"/>
            <a:stretch/>
          </p:blipFill>
          <p:spPr>
            <a:xfrm>
              <a:off x="815400" y="4394160"/>
              <a:ext cx="3200040" cy="127116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20" name="Picture 8" descr="http://soulargrooves.com/new/wp-content/uploads/2012/11/analog-signal.gif"/>
            <p:cNvPicPr/>
            <p:nvPr/>
          </p:nvPicPr>
          <p:blipFill>
            <a:blip r:embed="rId2"/>
            <a:srcRect l="0" t="30549" r="0" b="50000"/>
            <a:stretch/>
          </p:blipFill>
          <p:spPr>
            <a:xfrm>
              <a:off x="4895280" y="5398200"/>
              <a:ext cx="3200040" cy="4939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421" name="Straight Connector 11"/>
            <p:cNvSpPr/>
            <p:nvPr/>
          </p:nvSpPr>
          <p:spPr>
            <a:xfrm flipV="1">
              <a:off x="5020920" y="4827240"/>
              <a:ext cx="795600" cy="492120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422" name="Group 8"/>
            <p:cNvGrpSpPr/>
            <p:nvPr/>
          </p:nvGrpSpPr>
          <p:grpSpPr>
            <a:xfrm>
              <a:off x="127080" y="4657680"/>
              <a:ext cx="657000" cy="334080"/>
              <a:chOff x="127080" y="4657680"/>
              <a:chExt cx="657000" cy="334080"/>
            </a:xfrm>
          </p:grpSpPr>
          <p:sp>
            <p:nvSpPr>
              <p:cNvPr id="423" name="TextBox 12"/>
              <p:cNvSpPr/>
              <p:nvPr/>
            </p:nvSpPr>
            <p:spPr>
              <a:xfrm>
                <a:off x="127080" y="4657680"/>
                <a:ext cx="520200" cy="334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1600" strike="noStrike" u="none">
                    <a:solidFill>
                      <a:srgbClr val="000000"/>
                    </a:solidFill>
                    <a:effectLst/>
                    <a:uFillTx/>
                    <a:latin typeface="Arial"/>
                    <a:ea typeface="MS PGothic"/>
                  </a:rPr>
                  <a:t>5 V</a:t>
                </a:r>
                <a:endParaRPr b="0" lang="en-US" sz="16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24" name="Straight Connector 5"/>
              <p:cNvSpPr/>
              <p:nvPr/>
            </p:nvSpPr>
            <p:spPr>
              <a:xfrm>
                <a:off x="647640" y="4827240"/>
                <a:ext cx="136440" cy="0"/>
              </a:xfrm>
              <a:prstGeom prst="line">
                <a:avLst/>
              </a:prstGeom>
              <a:ln w="93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5000" bIns="-45000" anchor="t" anchorCtr="1">
                <a:noAutofit/>
              </a:bodyPr>
              <a:p>
                <a:endParaRPr b="0" lang="en-US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425" name="Group 9"/>
            <p:cNvGrpSpPr/>
            <p:nvPr/>
          </p:nvGrpSpPr>
          <p:grpSpPr>
            <a:xfrm>
              <a:off x="123840" y="5152680"/>
              <a:ext cx="660240" cy="334080"/>
              <a:chOff x="123840" y="5152680"/>
              <a:chExt cx="660240" cy="334080"/>
            </a:xfrm>
          </p:grpSpPr>
          <p:sp>
            <p:nvSpPr>
              <p:cNvPr id="426" name="TextBox 2"/>
              <p:cNvSpPr/>
              <p:nvPr/>
            </p:nvSpPr>
            <p:spPr>
              <a:xfrm>
                <a:off x="123840" y="5152680"/>
                <a:ext cx="520200" cy="334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1600" strike="noStrike" u="none">
                    <a:solidFill>
                      <a:srgbClr val="000000"/>
                    </a:solidFill>
                    <a:effectLst/>
                    <a:uFillTx/>
                    <a:latin typeface="Arial"/>
                    <a:ea typeface="MS PGothic"/>
                  </a:rPr>
                  <a:t>0 V</a:t>
                </a:r>
                <a:endParaRPr b="0" lang="en-US" sz="16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27" name="Straight Connector 7"/>
              <p:cNvSpPr/>
              <p:nvPr/>
            </p:nvSpPr>
            <p:spPr>
              <a:xfrm>
                <a:off x="644400" y="5322600"/>
                <a:ext cx="139680" cy="0"/>
              </a:xfrm>
              <a:prstGeom prst="line">
                <a:avLst/>
              </a:prstGeom>
              <a:ln w="93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5000" bIns="-45000" anchor="t" anchorCtr="1">
                <a:noAutofit/>
              </a:bodyPr>
              <a:p>
                <a:endParaRPr b="0" lang="en-US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428" name="Group 18"/>
            <p:cNvGrpSpPr/>
            <p:nvPr/>
          </p:nvGrpSpPr>
          <p:grpSpPr>
            <a:xfrm>
              <a:off x="4295160" y="4657680"/>
              <a:ext cx="657720" cy="334080"/>
              <a:chOff x="4295160" y="4657680"/>
              <a:chExt cx="657720" cy="334080"/>
            </a:xfrm>
          </p:grpSpPr>
          <p:sp>
            <p:nvSpPr>
              <p:cNvPr id="429" name="TextBox 19"/>
              <p:cNvSpPr/>
              <p:nvPr/>
            </p:nvSpPr>
            <p:spPr>
              <a:xfrm>
                <a:off x="4295160" y="4657680"/>
                <a:ext cx="520200" cy="334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1600" strike="noStrike" u="none">
                    <a:solidFill>
                      <a:srgbClr val="000000"/>
                    </a:solidFill>
                    <a:effectLst/>
                    <a:uFillTx/>
                    <a:latin typeface="Arial"/>
                    <a:ea typeface="MS PGothic"/>
                  </a:rPr>
                  <a:t>5 V</a:t>
                </a:r>
                <a:endParaRPr b="0" lang="en-US" sz="16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30" name="Straight Connector 20"/>
              <p:cNvSpPr/>
              <p:nvPr/>
            </p:nvSpPr>
            <p:spPr>
              <a:xfrm>
                <a:off x="4816440" y="4827240"/>
                <a:ext cx="136440" cy="0"/>
              </a:xfrm>
              <a:prstGeom prst="line">
                <a:avLst/>
              </a:prstGeom>
              <a:ln w="93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5000" bIns="-45000" anchor="t" anchorCtr="1">
                <a:noAutofit/>
              </a:bodyPr>
              <a:p>
                <a:endParaRPr b="0" lang="en-US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431" name="Group 24"/>
            <p:cNvGrpSpPr/>
            <p:nvPr/>
          </p:nvGrpSpPr>
          <p:grpSpPr>
            <a:xfrm>
              <a:off x="4291920" y="5152680"/>
              <a:ext cx="660960" cy="334080"/>
              <a:chOff x="4291920" y="5152680"/>
              <a:chExt cx="660960" cy="334080"/>
            </a:xfrm>
          </p:grpSpPr>
          <p:sp>
            <p:nvSpPr>
              <p:cNvPr id="432" name="TextBox 25"/>
              <p:cNvSpPr/>
              <p:nvPr/>
            </p:nvSpPr>
            <p:spPr>
              <a:xfrm>
                <a:off x="4291920" y="5152680"/>
                <a:ext cx="520200" cy="334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1600" strike="noStrike" u="none">
                    <a:solidFill>
                      <a:srgbClr val="000000"/>
                    </a:solidFill>
                    <a:effectLst/>
                    <a:uFillTx/>
                    <a:latin typeface="Arial"/>
                    <a:ea typeface="MS PGothic"/>
                  </a:rPr>
                  <a:t>0 V</a:t>
                </a:r>
                <a:endParaRPr b="0" lang="en-US" sz="16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33" name="Straight Connector 26"/>
              <p:cNvSpPr/>
              <p:nvPr/>
            </p:nvSpPr>
            <p:spPr>
              <a:xfrm>
                <a:off x="4813200" y="5322600"/>
                <a:ext cx="139680" cy="0"/>
              </a:xfrm>
              <a:prstGeom prst="line">
                <a:avLst/>
              </a:prstGeom>
              <a:ln w="936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5000" bIns="-45000" anchor="t" anchorCtr="1">
                <a:noAutofit/>
              </a:bodyPr>
              <a:p>
                <a:endParaRPr b="0" lang="en-US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434" name="Straight Connector 27"/>
            <p:cNvSpPr/>
            <p:nvPr/>
          </p:nvSpPr>
          <p:spPr>
            <a:xfrm>
              <a:off x="5816520" y="4825800"/>
              <a:ext cx="793800" cy="493560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35" name="Straight Connector 28"/>
            <p:cNvSpPr/>
            <p:nvPr/>
          </p:nvSpPr>
          <p:spPr>
            <a:xfrm flipV="1">
              <a:off x="6610320" y="4827240"/>
              <a:ext cx="795240" cy="492120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36" name="Straight Connector 29"/>
            <p:cNvSpPr/>
            <p:nvPr/>
          </p:nvSpPr>
          <p:spPr>
            <a:xfrm>
              <a:off x="7405560" y="4825800"/>
              <a:ext cx="795240" cy="493560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 anchorCtr="1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"/>
          <p:cNvSpPr/>
          <p:nvPr/>
        </p:nvSpPr>
        <p:spPr>
          <a:xfrm>
            <a:off x="1219320" y="332640"/>
            <a:ext cx="7581600" cy="587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8" name=""/>
          <p:cNvSpPr/>
          <p:nvPr/>
        </p:nvSpPr>
        <p:spPr>
          <a:xfrm rot="10800000">
            <a:off x="2705400" y="299880"/>
            <a:ext cx="4975560" cy="77328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220320" rIns="345600" tIns="118080" bIns="118080" anchor="ctr" rot="10800000">
            <a:noAutofit/>
          </a:bodyPr>
          <a:p>
            <a:pPr algn="ctr">
              <a:lnSpc>
                <a:spcPct val="90000"/>
              </a:lnSpc>
              <a:spcAft>
                <a:spcPts val="1086"/>
              </a:spcAft>
              <a:tabLst>
                <a:tab algn="l" pos="0"/>
              </a:tabLst>
            </a:pPr>
            <a:r>
              <a:rPr b="1" lang="en-US" sz="31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digitalWrite()</a:t>
            </a:r>
            <a:endParaRPr b="1" lang="en-US" sz="31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439" name=""/>
          <p:cNvSpPr/>
          <p:nvPr/>
        </p:nvSpPr>
        <p:spPr>
          <a:xfrm>
            <a:off x="2318040" y="300240"/>
            <a:ext cx="773280" cy="773280"/>
          </a:xfrm>
          <a:prstGeom prst="ellipse">
            <a:avLst/>
          </a:prstGeom>
          <a:blipFill rotWithShape="0">
            <a:blip r:embed="rId1"/>
            <a:srcRect/>
            <a:stretch/>
          </a:blipFill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0" name=""/>
          <p:cNvSpPr/>
          <p:nvPr/>
        </p:nvSpPr>
        <p:spPr>
          <a:xfrm rot="10800000">
            <a:off x="2705400" y="1304640"/>
            <a:ext cx="4975560" cy="77328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220320" rIns="345600" tIns="118080" bIns="118080" anchor="ctr" rot="10800000">
            <a:noAutofit/>
          </a:bodyPr>
          <a:p>
            <a:pPr algn="ctr">
              <a:lnSpc>
                <a:spcPct val="90000"/>
              </a:lnSpc>
              <a:spcAft>
                <a:spcPts val="1086"/>
              </a:spcAft>
              <a:tabLst>
                <a:tab algn="l" pos="0"/>
              </a:tabLst>
            </a:pPr>
            <a:r>
              <a:rPr b="1" lang="en-US" sz="31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analogWrite()</a:t>
            </a:r>
            <a:endParaRPr b="1" lang="en-US" sz="31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441" name=""/>
          <p:cNvSpPr/>
          <p:nvPr/>
        </p:nvSpPr>
        <p:spPr>
          <a:xfrm>
            <a:off x="2318040" y="1305000"/>
            <a:ext cx="773280" cy="77292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2" name=""/>
          <p:cNvSpPr/>
          <p:nvPr/>
        </p:nvSpPr>
        <p:spPr>
          <a:xfrm rot="10800000">
            <a:off x="2705400" y="3432960"/>
            <a:ext cx="4975560" cy="77328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220320" rIns="345600" tIns="118080" bIns="118080" anchor="ctr" rot="10800000">
            <a:noAutofit/>
          </a:bodyPr>
          <a:p>
            <a:pPr algn="ctr">
              <a:lnSpc>
                <a:spcPct val="90000"/>
              </a:lnSpc>
              <a:spcAft>
                <a:spcPts val="1086"/>
              </a:spcAft>
              <a:tabLst>
                <a:tab algn="l" pos="0"/>
              </a:tabLst>
            </a:pPr>
            <a:r>
              <a:rPr b="1" lang="en-US" sz="31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digitalRead()</a:t>
            </a:r>
            <a:endParaRPr b="1" lang="en-US" sz="31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443" name=""/>
          <p:cNvSpPr/>
          <p:nvPr/>
        </p:nvSpPr>
        <p:spPr>
          <a:xfrm>
            <a:off x="2318040" y="3432240"/>
            <a:ext cx="773280" cy="773280"/>
          </a:xfrm>
          <a:prstGeom prst="ellipse">
            <a:avLst/>
          </a:prstGeom>
          <a:blipFill rotWithShape="0">
            <a:blip r:embed="rId3"/>
            <a:srcRect/>
            <a:stretch/>
          </a:blipFill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4" name=""/>
          <p:cNvSpPr/>
          <p:nvPr/>
        </p:nvSpPr>
        <p:spPr>
          <a:xfrm rot="10800000">
            <a:off x="2705400" y="2285640"/>
            <a:ext cx="4975560" cy="99216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220320" rIns="345600" tIns="118080" bIns="118080" anchor="ctr" rot="10800000">
            <a:noAutofit/>
          </a:bodyPr>
          <a:p>
            <a:pPr algn="ctr">
              <a:lnSpc>
                <a:spcPts val="2857"/>
              </a:lnSpc>
              <a:tabLst>
                <a:tab algn="l" pos="0"/>
              </a:tabLst>
            </a:pPr>
            <a:r>
              <a:rPr b="1" lang="en-US" sz="31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if()</a:t>
            </a:r>
            <a:r>
              <a:rPr b="0" lang="en-US" sz="3100" strike="noStrike" u="none">
                <a:solidFill>
                  <a:srgbClr val="ffffff"/>
                </a:solidFill>
                <a:effectLst/>
                <a:uFillTx/>
                <a:latin typeface="HelveticaNeueLT Pro 77 BdCn"/>
                <a:ea typeface="Osaka"/>
              </a:rPr>
              <a:t> </a:t>
            </a:r>
            <a:r>
              <a:rPr b="0" lang="en-US" sz="3100" strike="noStrike" u="none">
                <a:solidFill>
                  <a:srgbClr val="ffffff"/>
                </a:solidFill>
                <a:effectLst/>
                <a:uFillTx/>
                <a:latin typeface="Cambria"/>
                <a:ea typeface="Osaka"/>
              </a:rPr>
              <a:t>statements / Boolean logic</a:t>
            </a:r>
            <a:endParaRPr b="0" lang="en-US" sz="3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5" name=""/>
          <p:cNvSpPr/>
          <p:nvPr/>
        </p:nvSpPr>
        <p:spPr>
          <a:xfrm>
            <a:off x="2318040" y="2380680"/>
            <a:ext cx="773280" cy="773280"/>
          </a:xfrm>
          <a:prstGeom prst="ellipse">
            <a:avLst/>
          </a:prstGeom>
          <a:blipFill rotWithShape="0">
            <a:blip r:embed="rId4"/>
            <a:srcRect/>
            <a:stretch/>
          </a:blipFill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6" name=""/>
          <p:cNvSpPr/>
          <p:nvPr/>
        </p:nvSpPr>
        <p:spPr>
          <a:xfrm rot="10800000">
            <a:off x="2705400" y="4318200"/>
            <a:ext cx="4975560" cy="77328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220320" rIns="345600" tIns="118080" bIns="118080" anchor="ctr" rot="10800000">
            <a:noAutofit/>
          </a:bodyPr>
          <a:p>
            <a:pPr algn="ctr">
              <a:lnSpc>
                <a:spcPct val="90000"/>
              </a:lnSpc>
              <a:spcAft>
                <a:spcPts val="1086"/>
              </a:spcAft>
              <a:tabLst>
                <a:tab algn="l" pos="0"/>
              </a:tabLst>
            </a:pPr>
            <a:r>
              <a:rPr b="1" lang="en-US" sz="31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analogRead()</a:t>
            </a:r>
            <a:endParaRPr b="1" lang="en-US" sz="31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447" name=""/>
          <p:cNvSpPr/>
          <p:nvPr/>
        </p:nvSpPr>
        <p:spPr>
          <a:xfrm>
            <a:off x="2318040" y="4317840"/>
            <a:ext cx="773280" cy="773280"/>
          </a:xfrm>
          <a:prstGeom prst="ellipse">
            <a:avLst/>
          </a:prstGeom>
          <a:blipFill rotWithShape="0">
            <a:blip r:embed="rId5"/>
            <a:srcRect/>
            <a:stretch/>
          </a:blipFill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8" name=""/>
          <p:cNvSpPr/>
          <p:nvPr/>
        </p:nvSpPr>
        <p:spPr>
          <a:xfrm rot="10800000">
            <a:off x="2705400" y="5294880"/>
            <a:ext cx="4975560" cy="85284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220320" rIns="345600" tIns="118080" bIns="118080" anchor="ctr" rot="10800000">
            <a:noAutofit/>
          </a:bodyPr>
          <a:p>
            <a:pPr algn="ctr">
              <a:lnSpc>
                <a:spcPct val="90000"/>
              </a:lnSpc>
              <a:spcAft>
                <a:spcPts val="1086"/>
              </a:spcAft>
              <a:tabLst>
                <a:tab algn="l" pos="0"/>
              </a:tabLst>
            </a:pPr>
            <a:r>
              <a:rPr b="0" lang="en-US" sz="3100" strike="noStrike" u="none">
                <a:solidFill>
                  <a:srgbClr val="ffffff"/>
                </a:solidFill>
                <a:effectLst/>
                <a:uFillTx/>
                <a:latin typeface="Cambria"/>
                <a:ea typeface="Osaka"/>
              </a:rPr>
              <a:t>Serial communication</a:t>
            </a:r>
            <a:endParaRPr b="0" lang="en-US" sz="31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sp>
        <p:nvSpPr>
          <p:cNvPr id="449" name=""/>
          <p:cNvSpPr/>
          <p:nvPr/>
        </p:nvSpPr>
        <p:spPr>
          <a:xfrm>
            <a:off x="2318040" y="5322960"/>
            <a:ext cx="773280" cy="773280"/>
          </a:xfrm>
          <a:prstGeom prst="ellipse">
            <a:avLst/>
          </a:prstGeom>
          <a:blipFill rotWithShape="0">
            <a:blip r:embed="rId6"/>
            <a:srcRect/>
            <a:stretch/>
          </a:blipFill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0" name="Rectangle 7"/>
          <p:cNvSpPr/>
          <p:nvPr/>
        </p:nvSpPr>
        <p:spPr>
          <a:xfrm rot="16200000">
            <a:off x="-1718640" y="2721600"/>
            <a:ext cx="5803200" cy="902160"/>
          </a:xfrm>
          <a:prstGeom prst="rect">
            <a:avLst/>
          </a:prstGeom>
          <a:gradFill rotWithShape="0">
            <a:gsLst>
              <a:gs pos="0">
                <a:srgbClr val="5074b9"/>
              </a:gs>
              <a:gs pos="100000">
                <a:srgbClr val="b4c7dc"/>
              </a:gs>
            </a:gsLst>
            <a:lin ang="16200000"/>
          </a:gradFill>
          <a:ln w="255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4400" strike="noStrike" u="none">
                <a:solidFill>
                  <a:srgbClr val="ffffff"/>
                </a:solidFill>
                <a:effectLst/>
                <a:uFillTx/>
                <a:latin typeface="HelveticaNeueLT Pro 77 BdCn"/>
                <a:ea typeface="Osaka"/>
              </a:rPr>
              <a:t>BIG 6 CONCEPTS</a:t>
            </a:r>
            <a:endParaRPr b="0" lang="en-US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/>
          </p:nvPr>
        </p:nvSpPr>
        <p:spPr>
          <a:xfrm>
            <a:off x="685800" y="1675800"/>
            <a:ext cx="7770600" cy="441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3000" strike="noStrike" u="sng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Project #1 – Blink</a:t>
            </a: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99960" indent="0">
              <a:lnSpc>
                <a:spcPct val="100000"/>
              </a:lnSpc>
              <a:spcBef>
                <a:spcPts val="624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“Hello World” of Physical Computing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3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	</a:t>
            </a:r>
            <a:r>
              <a:rPr b="0" i="1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Psuedo-code – how should this work?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sp>
        <p:nvSpPr>
          <p:cNvPr id="452" name=""/>
          <p:cNvSpPr/>
          <p:nvPr/>
        </p:nvSpPr>
        <p:spPr>
          <a:xfrm>
            <a:off x="1523880" y="3809160"/>
            <a:ext cx="7314840" cy="21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3" name=""/>
          <p:cNvSpPr/>
          <p:nvPr/>
        </p:nvSpPr>
        <p:spPr>
          <a:xfrm>
            <a:off x="1013040" y="4389120"/>
            <a:ext cx="1638720" cy="91332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68760" tIns="95400" bIns="95760" anchor="ctr">
            <a:noAutofit/>
          </a:bodyPr>
          <a:p>
            <a:pPr algn="ctr">
              <a:lnSpc>
                <a:spcPct val="90000"/>
              </a:lnSpc>
              <a:spcAft>
                <a:spcPts val="629"/>
              </a:spcAft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Turn LED ON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454" name=""/>
          <p:cNvSpPr/>
          <p:nvPr/>
        </p:nvSpPr>
        <p:spPr>
          <a:xfrm>
            <a:off x="2966040" y="4663800"/>
            <a:ext cx="234360" cy="27396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5959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55" name=""/>
          <p:cNvSpPr/>
          <p:nvPr/>
        </p:nvSpPr>
        <p:spPr>
          <a:xfrm>
            <a:off x="3474720" y="4389120"/>
            <a:ext cx="1647360" cy="91332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68760" tIns="95400" bIns="95760" anchor="ctr">
            <a:noAutofit/>
          </a:bodyPr>
          <a:p>
            <a:pPr algn="ctr">
              <a:lnSpc>
                <a:spcPct val="90000"/>
              </a:lnSpc>
              <a:spcAft>
                <a:spcPts val="629"/>
              </a:spcAft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Turn LED OFF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456" name=""/>
          <p:cNvSpPr/>
          <p:nvPr/>
        </p:nvSpPr>
        <p:spPr>
          <a:xfrm>
            <a:off x="5434920" y="4663440"/>
            <a:ext cx="234360" cy="27396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5959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57" name=""/>
          <p:cNvSpPr/>
          <p:nvPr/>
        </p:nvSpPr>
        <p:spPr>
          <a:xfrm>
            <a:off x="6035040" y="4389120"/>
            <a:ext cx="1645920" cy="91332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68760" tIns="95400" bIns="95760" anchor="ctr">
            <a:noAutofit/>
          </a:bodyPr>
          <a:p>
            <a:pPr algn="ctr">
              <a:lnSpc>
                <a:spcPct val="90000"/>
              </a:lnSpc>
              <a:spcAft>
                <a:spcPts val="629"/>
              </a:spcAft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Rinse &amp; Repeat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458" name=""/>
          <p:cNvSpPr/>
          <p:nvPr/>
        </p:nvSpPr>
        <p:spPr>
          <a:xfrm rot="10800000">
            <a:off x="3736800" y="313200"/>
            <a:ext cx="5041440" cy="78336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220320" rIns="345600" tIns="118080" bIns="118080" anchor="ctr" rot="10800000">
            <a:noAutofit/>
          </a:bodyPr>
          <a:p>
            <a:pPr algn="ctr">
              <a:lnSpc>
                <a:spcPct val="90000"/>
              </a:lnSpc>
              <a:spcAft>
                <a:spcPts val="1086"/>
              </a:spcAft>
              <a:tabLst>
                <a:tab algn="l" pos="0"/>
              </a:tabLst>
            </a:pPr>
            <a:r>
              <a:rPr b="1" lang="en-US" sz="31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digitalWrite()</a:t>
            </a:r>
            <a:endParaRPr b="1" lang="en-US" sz="31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459" name=""/>
          <p:cNvSpPr/>
          <p:nvPr/>
        </p:nvSpPr>
        <p:spPr>
          <a:xfrm>
            <a:off x="3344400" y="313200"/>
            <a:ext cx="783360" cy="783360"/>
          </a:xfrm>
          <a:prstGeom prst="ellipse">
            <a:avLst/>
          </a:prstGeom>
          <a:blipFill rotWithShape="0">
            <a:blip r:embed="rId1"/>
            <a:srcRect/>
            <a:stretch/>
          </a:blipFill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/>
          </p:nvPr>
        </p:nvSpPr>
        <p:spPr>
          <a:xfrm>
            <a:off x="685800" y="1675800"/>
            <a:ext cx="7770600" cy="441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3000" strike="noStrike" u="sng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Project #1 – Blink</a:t>
            </a: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99960" indent="0">
              <a:lnSpc>
                <a:spcPct val="100000"/>
              </a:lnSpc>
              <a:spcBef>
                <a:spcPts val="624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“Hello World” of Physical Computing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3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	</a:t>
            </a:r>
            <a:r>
              <a:rPr b="0" i="1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Psuedo-code – how should this work?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sp>
        <p:nvSpPr>
          <p:cNvPr id="461" name=""/>
          <p:cNvSpPr/>
          <p:nvPr/>
        </p:nvSpPr>
        <p:spPr>
          <a:xfrm>
            <a:off x="1523880" y="3809160"/>
            <a:ext cx="7314840" cy="21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2" name=""/>
          <p:cNvSpPr/>
          <p:nvPr/>
        </p:nvSpPr>
        <p:spPr>
          <a:xfrm>
            <a:off x="1013040" y="4389120"/>
            <a:ext cx="1107000" cy="91332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68760" tIns="95400" bIns="95760" anchor="ctr">
            <a:noAutofit/>
          </a:bodyPr>
          <a:p>
            <a:pPr algn="ctr">
              <a:lnSpc>
                <a:spcPct val="90000"/>
              </a:lnSpc>
              <a:spcAft>
                <a:spcPts val="629"/>
              </a:spcAft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Turn LED ON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463" name=""/>
          <p:cNvSpPr/>
          <p:nvPr/>
        </p:nvSpPr>
        <p:spPr>
          <a:xfrm>
            <a:off x="2231280" y="4708800"/>
            <a:ext cx="234360" cy="27396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5959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64" name=""/>
          <p:cNvSpPr/>
          <p:nvPr/>
        </p:nvSpPr>
        <p:spPr>
          <a:xfrm>
            <a:off x="2563200" y="4389120"/>
            <a:ext cx="1107000" cy="91332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68760" tIns="95400" bIns="95760" anchor="ctr">
            <a:noAutofit/>
          </a:bodyPr>
          <a:p>
            <a:pPr algn="ctr">
              <a:lnSpc>
                <a:spcPct val="90000"/>
              </a:lnSpc>
              <a:spcAft>
                <a:spcPts val="629"/>
              </a:spcAft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Wait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465" name=""/>
          <p:cNvSpPr/>
          <p:nvPr/>
        </p:nvSpPr>
        <p:spPr>
          <a:xfrm>
            <a:off x="3781440" y="4708800"/>
            <a:ext cx="234360" cy="27396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5959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66" name=""/>
          <p:cNvSpPr/>
          <p:nvPr/>
        </p:nvSpPr>
        <p:spPr>
          <a:xfrm>
            <a:off x="4113360" y="4389120"/>
            <a:ext cx="1107000" cy="91332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68760" tIns="95400" bIns="95760" anchor="ctr">
            <a:noAutofit/>
          </a:bodyPr>
          <a:p>
            <a:pPr algn="ctr">
              <a:lnSpc>
                <a:spcPct val="90000"/>
              </a:lnSpc>
              <a:spcAft>
                <a:spcPts val="629"/>
              </a:spcAft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Turn LED OFF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467" name=""/>
          <p:cNvSpPr/>
          <p:nvPr/>
        </p:nvSpPr>
        <p:spPr>
          <a:xfrm>
            <a:off x="5331600" y="4708800"/>
            <a:ext cx="234360" cy="27396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5959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68" name=""/>
          <p:cNvSpPr/>
          <p:nvPr/>
        </p:nvSpPr>
        <p:spPr>
          <a:xfrm>
            <a:off x="5663880" y="4389120"/>
            <a:ext cx="1107000" cy="91332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68760" tIns="95400" bIns="95760" anchor="ctr">
            <a:noAutofit/>
          </a:bodyPr>
          <a:p>
            <a:pPr algn="ctr">
              <a:lnSpc>
                <a:spcPct val="90000"/>
              </a:lnSpc>
              <a:spcAft>
                <a:spcPts val="629"/>
              </a:spcAft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Wait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469" name=""/>
          <p:cNvSpPr/>
          <p:nvPr/>
        </p:nvSpPr>
        <p:spPr>
          <a:xfrm>
            <a:off x="6881760" y="4708800"/>
            <a:ext cx="234360" cy="27396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5959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70" name=""/>
          <p:cNvSpPr/>
          <p:nvPr/>
        </p:nvSpPr>
        <p:spPr>
          <a:xfrm>
            <a:off x="7214040" y="4389120"/>
            <a:ext cx="1107000" cy="91332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68760" tIns="95400" bIns="95760" anchor="ctr">
            <a:noAutofit/>
          </a:bodyPr>
          <a:p>
            <a:pPr algn="ctr">
              <a:lnSpc>
                <a:spcPct val="90000"/>
              </a:lnSpc>
              <a:spcAft>
                <a:spcPts val="629"/>
              </a:spcAft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Rinse &amp; Repeat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471" name=""/>
          <p:cNvSpPr/>
          <p:nvPr/>
        </p:nvSpPr>
        <p:spPr>
          <a:xfrm rot="10800000">
            <a:off x="3736800" y="313200"/>
            <a:ext cx="5041440" cy="78336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220320" rIns="345600" tIns="118080" bIns="118080" anchor="ctr" rot="10800000">
            <a:noAutofit/>
          </a:bodyPr>
          <a:p>
            <a:pPr algn="ctr">
              <a:lnSpc>
                <a:spcPct val="90000"/>
              </a:lnSpc>
              <a:spcAft>
                <a:spcPts val="1086"/>
              </a:spcAft>
              <a:tabLst>
                <a:tab algn="l" pos="0"/>
              </a:tabLst>
            </a:pPr>
            <a:r>
              <a:rPr b="1" lang="en-US" sz="31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digitalWrite()</a:t>
            </a:r>
            <a:endParaRPr b="1" lang="en-US" sz="31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472" name=""/>
          <p:cNvSpPr/>
          <p:nvPr/>
        </p:nvSpPr>
        <p:spPr>
          <a:xfrm>
            <a:off x="3344400" y="313200"/>
            <a:ext cx="783360" cy="783360"/>
          </a:xfrm>
          <a:prstGeom prst="ellipse">
            <a:avLst/>
          </a:prstGeom>
          <a:blipFill rotWithShape="0">
            <a:blip r:embed="rId1"/>
            <a:srcRect/>
            <a:stretch/>
          </a:blipFill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Quick Definitions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85800" y="1523160"/>
            <a:ext cx="7770600" cy="411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sng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Arduino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 – can refer to the Amtel ATMEGA328p microcontroller, the development board or the programming environment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sng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microcontroller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 – shitty computer, but generally one with GPIO and analog input pins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sng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GPIO pins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 – general purpose input/output pins, send and receive signals from outside the chip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sng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physical computing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 – using a computer to interact with the real world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sng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development board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 – microcontroller with connectors to easily access the GPIO, analog input and power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pic>
        <p:nvPicPr>
          <p:cNvPr id="52" name="" descr=""/>
          <p:cNvPicPr/>
          <p:nvPr/>
        </p:nvPicPr>
        <p:blipFill>
          <a:blip r:embed="rId1"/>
          <a:stretch/>
        </p:blipFill>
        <p:spPr>
          <a:xfrm>
            <a:off x="6623640" y="1096920"/>
            <a:ext cx="2154600" cy="17409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685800" y="16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Project #1 - Blink</a:t>
            </a:r>
            <a:br>
              <a:rPr sz="3200"/>
            </a:b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Inputs and Outputs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474" name=""/>
          <p:cNvSpPr/>
          <p:nvPr/>
        </p:nvSpPr>
        <p:spPr>
          <a:xfrm>
            <a:off x="1013040" y="2195280"/>
            <a:ext cx="1107000" cy="91296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68760" tIns="95400" bIns="95760" anchor="ctr">
            <a:noAutofit/>
          </a:bodyPr>
          <a:p>
            <a:pPr algn="ctr">
              <a:lnSpc>
                <a:spcPct val="90000"/>
              </a:lnSpc>
              <a:spcAft>
                <a:spcPts val="629"/>
              </a:spcAft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Turn LED ON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475" name=""/>
          <p:cNvSpPr/>
          <p:nvPr/>
        </p:nvSpPr>
        <p:spPr>
          <a:xfrm>
            <a:off x="2231280" y="2514600"/>
            <a:ext cx="234360" cy="27468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5959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76" name=""/>
          <p:cNvSpPr/>
          <p:nvPr/>
        </p:nvSpPr>
        <p:spPr>
          <a:xfrm>
            <a:off x="2563200" y="2195280"/>
            <a:ext cx="1107000" cy="91296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68760" tIns="95400" bIns="95760" anchor="ctr">
            <a:noAutofit/>
          </a:bodyPr>
          <a:p>
            <a:pPr algn="ctr">
              <a:lnSpc>
                <a:spcPct val="90000"/>
              </a:lnSpc>
              <a:spcAft>
                <a:spcPts val="629"/>
              </a:spcAft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Wait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477" name=""/>
          <p:cNvSpPr/>
          <p:nvPr/>
        </p:nvSpPr>
        <p:spPr>
          <a:xfrm>
            <a:off x="3781440" y="2514600"/>
            <a:ext cx="234360" cy="27468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5959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78" name=""/>
          <p:cNvSpPr/>
          <p:nvPr/>
        </p:nvSpPr>
        <p:spPr>
          <a:xfrm>
            <a:off x="4113360" y="2195280"/>
            <a:ext cx="1107000" cy="91296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68760" tIns="95400" bIns="95760" anchor="ctr">
            <a:noAutofit/>
          </a:bodyPr>
          <a:p>
            <a:pPr algn="ctr">
              <a:lnSpc>
                <a:spcPct val="90000"/>
              </a:lnSpc>
              <a:spcAft>
                <a:spcPts val="629"/>
              </a:spcAft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Turn LED OFF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479" name=""/>
          <p:cNvSpPr/>
          <p:nvPr/>
        </p:nvSpPr>
        <p:spPr>
          <a:xfrm>
            <a:off x="5331600" y="2514600"/>
            <a:ext cx="234360" cy="27468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5959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80" name=""/>
          <p:cNvSpPr/>
          <p:nvPr/>
        </p:nvSpPr>
        <p:spPr>
          <a:xfrm>
            <a:off x="5663880" y="2195280"/>
            <a:ext cx="1107000" cy="91296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68760" tIns="95400" bIns="95760" anchor="ctr">
            <a:noAutofit/>
          </a:bodyPr>
          <a:p>
            <a:pPr algn="ctr">
              <a:lnSpc>
                <a:spcPct val="90000"/>
              </a:lnSpc>
              <a:spcAft>
                <a:spcPts val="629"/>
              </a:spcAft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Wait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481" name=""/>
          <p:cNvSpPr/>
          <p:nvPr/>
        </p:nvSpPr>
        <p:spPr>
          <a:xfrm>
            <a:off x="6881760" y="2514600"/>
            <a:ext cx="234360" cy="27468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5959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82" name=""/>
          <p:cNvSpPr/>
          <p:nvPr/>
        </p:nvSpPr>
        <p:spPr>
          <a:xfrm>
            <a:off x="7214040" y="2195280"/>
            <a:ext cx="1107000" cy="91296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68760" tIns="95400" bIns="95760" anchor="ctr">
            <a:noAutofit/>
          </a:bodyPr>
          <a:p>
            <a:pPr algn="ctr">
              <a:lnSpc>
                <a:spcPct val="90000"/>
              </a:lnSpc>
              <a:spcAft>
                <a:spcPts val="629"/>
              </a:spcAft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Rinse &amp; Repeat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graphicFrame>
        <p:nvGraphicFramePr>
          <p:cNvPr id="483" name="Table 1_5"/>
          <p:cNvGraphicFramePr/>
          <p:nvPr/>
        </p:nvGraphicFramePr>
        <p:xfrm>
          <a:off x="1762200" y="4412880"/>
          <a:ext cx="5951160" cy="956880"/>
        </p:xfrm>
        <a:graphic>
          <a:graphicData uri="http://schemas.openxmlformats.org/drawingml/2006/table">
            <a:tbl>
              <a:tblPr/>
              <a:tblGrid>
                <a:gridCol w="2975760"/>
                <a:gridCol w="2975760"/>
              </a:tblGrid>
              <a:tr h="4784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en-US" sz="2400" strike="noStrike" u="none">
                          <a:solidFill>
                            <a:srgbClr val="ffffff"/>
                          </a:solidFill>
                          <a:effectLst/>
                          <a:uFillTx/>
                          <a:latin typeface="Cambria"/>
                          <a:ea typeface="Osaka"/>
                        </a:rPr>
                        <a:t>Inputs</a:t>
                      </a:r>
                      <a:endParaRPr b="0" lang="en-US" sz="2400" strike="noStrike" u="none">
                        <a:solidFill>
                          <a:srgbClr val="ffffff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en-US" sz="2400" strike="noStrike" u="none">
                          <a:solidFill>
                            <a:srgbClr val="ffffff"/>
                          </a:solidFill>
                          <a:effectLst/>
                          <a:uFillTx/>
                          <a:latin typeface="Cambria"/>
                          <a:ea typeface="Osaka"/>
                        </a:rPr>
                        <a:t>Outputs</a:t>
                      </a:r>
                      <a:endParaRPr b="0" lang="en-US" sz="2400" strike="noStrike" u="none">
                        <a:solidFill>
                          <a:srgbClr val="ffffff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</a:tr>
              <a:tr h="47880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en-US" sz="24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Osaka"/>
                        </a:rPr>
                        <a:t>None</a:t>
                      </a:r>
                      <a:endParaRPr b="0" lang="en-US" sz="24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f5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en-US" sz="24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Osaka"/>
                        </a:rPr>
                        <a:t>LED/resistor</a:t>
                      </a:r>
                      <a:endParaRPr b="0" lang="en-US" sz="24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f5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title"/>
          </p:nvPr>
        </p:nvSpPr>
        <p:spPr>
          <a:xfrm>
            <a:off x="685800" y="16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Project #1 - Blink</a:t>
            </a:r>
            <a:br>
              <a:rPr sz="3200"/>
            </a:b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Schematic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485" name="PlaceHolder 2"/>
          <p:cNvSpPr>
            <a:spLocks noGrp="1"/>
          </p:cNvSpPr>
          <p:nvPr>
            <p:ph/>
          </p:nvPr>
        </p:nvSpPr>
        <p:spPr>
          <a:xfrm>
            <a:off x="6313320" y="2314080"/>
            <a:ext cx="2714400" cy="3080520"/>
          </a:xfrm>
          <a:prstGeom prst="rect">
            <a:avLst/>
          </a:prstGeom>
          <a:noFill/>
          <a:ln w="31680">
            <a:solidFill>
              <a:srgbClr val="000000"/>
            </a:solidFill>
            <a:round/>
          </a:ln>
        </p:spPr>
        <p:txBody>
          <a:bodyPr lIns="90000" rIns="90000" tIns="46800" bIns="46800" anchor="t">
            <a:noAutofit/>
          </a:bodyPr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Move the blue wire from the power bus to </a:t>
            </a:r>
            <a:r>
              <a:rPr b="0" lang="en-US" sz="2400" strike="noStrike" u="sng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pin 12 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(or any other Digital I/O pin) on the microcontroller board.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pic>
        <p:nvPicPr>
          <p:cNvPr id="486" name="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>
            <a:off x="1463040" y="1206360"/>
            <a:ext cx="4200840" cy="50803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685800" y="16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Project #1 – Blink</a:t>
            </a:r>
            <a:br>
              <a:rPr sz="3200"/>
            </a:b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Wiring Diagram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488" name="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>
            <a:off x="3980160" y="2102760"/>
            <a:ext cx="5061960" cy="3840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89" name="" descr="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215280" y="1540440"/>
            <a:ext cx="3716640" cy="4494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Open up Arduino IDE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491" name="" descr=""/>
          <p:cNvPicPr/>
          <p:nvPr/>
        </p:nvPicPr>
        <p:blipFill>
          <a:blip r:embed="rId1"/>
          <a:stretch/>
        </p:blipFill>
        <p:spPr>
          <a:xfrm>
            <a:off x="70920" y="1279800"/>
            <a:ext cx="3495240" cy="4194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2" name="" descr=""/>
          <p:cNvPicPr/>
          <p:nvPr/>
        </p:nvPicPr>
        <p:blipFill>
          <a:blip r:embed="rId2"/>
          <a:stretch/>
        </p:blipFill>
        <p:spPr>
          <a:xfrm>
            <a:off x="3291840" y="2761560"/>
            <a:ext cx="5743080" cy="3416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3" name=""/>
          <p:cNvSpPr txBox="1"/>
          <p:nvPr/>
        </p:nvSpPr>
        <p:spPr>
          <a:xfrm>
            <a:off x="3749040" y="1226520"/>
            <a:ext cx="5212080" cy="1926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IDE → </a:t>
            </a:r>
            <a:r>
              <a:rPr b="1" lang="en-US" sz="1600" strike="noStrike" u="non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I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ntegrated </a:t>
            </a:r>
            <a:r>
              <a:rPr b="1" lang="en-US" sz="1600" strike="noStrike" u="non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D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evelopment </a:t>
            </a:r>
            <a:r>
              <a:rPr b="1" lang="en-US" sz="1600" strike="noStrike" u="non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E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nvironment 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	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Lets you write, compile (and upload) code all in 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	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	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the same place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Versions 1 and 2 are aesthetically different, functionally 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	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	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Arial"/>
                <a:ea typeface="Noto Sans CJK SC"/>
              </a:rPr>
              <a:t>the same (for our purposes)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Exploring the Arduino IDE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495" name=""/>
          <p:cNvSpPr txBox="1"/>
          <p:nvPr/>
        </p:nvSpPr>
        <p:spPr>
          <a:xfrm>
            <a:off x="823320" y="1371240"/>
            <a:ext cx="7680600" cy="4578120"/>
          </a:xfrm>
          <a:prstGeom prst="rect">
            <a:avLst/>
          </a:prstGeom>
          <a:blipFill rotWithShape="0">
            <a:blip r:embed="rId1"/>
            <a:stretch/>
          </a:blip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pPr algn="ctr"/>
            <a:r>
              <a:rPr b="0" lang="en-US" sz="1800" strike="noStrike" u="none">
                <a:solidFill>
                  <a:srgbClr val="5983b0"/>
                </a:solidFill>
                <a:effectLst/>
                <a:uFillTx/>
                <a:latin typeface="Arial"/>
              </a:rPr>
              <a:t>CODING WINDOW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6" name=""/>
          <p:cNvSpPr/>
          <p:nvPr/>
        </p:nvSpPr>
        <p:spPr>
          <a:xfrm flipV="1">
            <a:off x="457200" y="2102400"/>
            <a:ext cx="457200" cy="1097280"/>
          </a:xfrm>
          <a:prstGeom prst="line">
            <a:avLst/>
          </a:prstGeom>
          <a:ln w="0">
            <a:solidFill>
              <a:srgbClr val="5074b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r>
              <a:rPr b="0" lang="en-US" sz="1800" strike="noStrike" u="none">
                <a:solidFill>
                  <a:srgbClr val="5074b9"/>
                </a:solidFill>
                <a:effectLst/>
                <a:uFillTx/>
                <a:latin typeface="Arial"/>
              </a:rPr>
              <a:t>Verify 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r>
              <a:rPr b="0" lang="en-US" sz="1800" strike="noStrike" u="none">
                <a:solidFill>
                  <a:srgbClr val="5074b9"/>
                </a:solidFill>
                <a:effectLst/>
                <a:uFillTx/>
                <a:latin typeface="Arial"/>
              </a:rPr>
              <a:t>Button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7" name=""/>
          <p:cNvSpPr/>
          <p:nvPr/>
        </p:nvSpPr>
        <p:spPr>
          <a:xfrm flipV="1">
            <a:off x="457200" y="2102760"/>
            <a:ext cx="731520" cy="210312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r>
              <a:rPr b="0" lang="en-US" sz="1800" strike="noStrike" u="none">
                <a:solidFill>
                  <a:srgbClr val="5983b0"/>
                </a:solidFill>
                <a:effectLst/>
                <a:uFillTx/>
                <a:latin typeface="Arial"/>
              </a:rPr>
              <a:t>Upload 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r>
              <a:rPr b="0" lang="en-US" sz="1800" strike="noStrike" u="none">
                <a:solidFill>
                  <a:srgbClr val="5983b0"/>
                </a:solidFill>
                <a:effectLst/>
                <a:uFillTx/>
                <a:latin typeface="Arial"/>
              </a:rPr>
              <a:t>Button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8" name=""/>
          <p:cNvSpPr/>
          <p:nvPr/>
        </p:nvSpPr>
        <p:spPr>
          <a:xfrm>
            <a:off x="1280160" y="2285640"/>
            <a:ext cx="6858000" cy="1919880"/>
          </a:xfrm>
          <a:prstGeom prst="rect">
            <a:avLst/>
          </a:prstGeom>
          <a:noFill/>
          <a:ln w="38160">
            <a:solidFill>
              <a:srgbClr val="5983b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9" name=""/>
          <p:cNvSpPr/>
          <p:nvPr/>
        </p:nvSpPr>
        <p:spPr>
          <a:xfrm>
            <a:off x="1188720" y="4388760"/>
            <a:ext cx="7223760" cy="1280160"/>
          </a:xfrm>
          <a:prstGeom prst="rect">
            <a:avLst/>
          </a:prstGeom>
          <a:noFill/>
          <a:ln w="38160">
            <a:solidFill>
              <a:srgbClr val="5983b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>
            <a:noAutofit/>
          </a:bodyPr>
          <a:p>
            <a:pPr algn="ctr"/>
            <a:r>
              <a:rPr b="0" lang="en-US" sz="1800" strike="noStrike" u="none">
                <a:solidFill>
                  <a:srgbClr val="5983b0"/>
                </a:solidFill>
                <a:effectLst/>
                <a:uFillTx/>
                <a:latin typeface="Arial"/>
              </a:rPr>
              <a:t>SERIAL / OUTPUT WINDOW</a:t>
            </a:r>
            <a:endParaRPr b="0" lang="en-US" sz="1800" strike="noStrike" u="none">
              <a:solidFill>
                <a:srgbClr val="5983b0"/>
              </a:solidFill>
              <a:effectLst/>
              <a:uFillTx/>
              <a:latin typeface="Arial"/>
            </a:endParaRPr>
          </a:p>
        </p:txBody>
      </p:sp>
      <p:sp>
        <p:nvSpPr>
          <p:cNvPr id="500" name=""/>
          <p:cNvSpPr/>
          <p:nvPr/>
        </p:nvSpPr>
        <p:spPr>
          <a:xfrm flipH="1">
            <a:off x="3017520" y="1645560"/>
            <a:ext cx="1920240" cy="27432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1" name=""/>
          <p:cNvSpPr txBox="1"/>
          <p:nvPr/>
        </p:nvSpPr>
        <p:spPr>
          <a:xfrm>
            <a:off x="5120640" y="1462680"/>
            <a:ext cx="2560320" cy="461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b="0" lang="en-US" sz="1800" strike="noStrike" u="none">
                <a:solidFill>
                  <a:srgbClr val="5983b0"/>
                </a:solidFill>
                <a:effectLst/>
                <a:uFillTx/>
                <a:latin typeface="Arial"/>
              </a:rPr>
              <a:t>Port / Board Selection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685800" y="12240"/>
            <a:ext cx="777204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Settings:  Tools → Serial Port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503" name="Picture 5" descr=""/>
          <p:cNvPicPr/>
          <p:nvPr/>
        </p:nvPicPr>
        <p:blipFill>
          <a:blip r:embed="rId1"/>
          <a:stretch/>
        </p:blipFill>
        <p:spPr>
          <a:xfrm>
            <a:off x="111240" y="1069560"/>
            <a:ext cx="4689000" cy="4667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04" name="PlaceHolder 2"/>
          <p:cNvSpPr>
            <a:spLocks noGrp="1"/>
          </p:cNvSpPr>
          <p:nvPr>
            <p:ph/>
          </p:nvPr>
        </p:nvSpPr>
        <p:spPr>
          <a:xfrm>
            <a:off x="4952880" y="1499760"/>
            <a:ext cx="4190760" cy="3345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Your computer communicates to the microcontroller via a serial port through a USB-Serial adapter.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Check to make sure that the drivers are properly installed.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/>
          </p:cNvSpPr>
          <p:nvPr>
            <p:ph type="title"/>
          </p:nvPr>
        </p:nvSpPr>
        <p:spPr>
          <a:xfrm>
            <a:off x="685800" y="12240"/>
            <a:ext cx="777204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Settings:  Tools → Board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506" name="Picture 2" descr=""/>
          <p:cNvPicPr/>
          <p:nvPr/>
        </p:nvPicPr>
        <p:blipFill>
          <a:blip r:embed="rId1"/>
          <a:stretch/>
        </p:blipFill>
        <p:spPr>
          <a:xfrm>
            <a:off x="0" y="1107720"/>
            <a:ext cx="6608520" cy="3404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07" name="PlaceHolder 2"/>
          <p:cNvSpPr>
            <a:spLocks noGrp="1"/>
          </p:cNvSpPr>
          <p:nvPr>
            <p:ph/>
          </p:nvPr>
        </p:nvSpPr>
        <p:spPr>
          <a:xfrm>
            <a:off x="152280" y="5017680"/>
            <a:ext cx="8865720" cy="1004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Next, double-check that the proper board is selected under the 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Tools → Board menu.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Coding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509" name="PlaceHolder 2"/>
          <p:cNvSpPr>
            <a:spLocks noGrp="1"/>
          </p:cNvSpPr>
          <p:nvPr>
            <p:ph/>
          </p:nvPr>
        </p:nvSpPr>
        <p:spPr>
          <a:xfrm>
            <a:off x="548640" y="1523160"/>
            <a:ext cx="8046720" cy="411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This is like trying to learn ‘sports’ in a few hours, or ‘cooking’ or anything else that is a field of study unto itself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We’re going to go over some very broad concepts, in the form of commands and function, giving you just enough to be dangerous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You can copy/paste the examples, or type them in yourself, then we’ll review what each is doing line by line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pic>
        <p:nvPicPr>
          <p:cNvPr id="510" name="" descr=""/>
          <p:cNvPicPr/>
          <p:nvPr/>
        </p:nvPicPr>
        <p:blipFill>
          <a:blip r:embed="rId1"/>
          <a:stretch/>
        </p:blipFill>
        <p:spPr>
          <a:xfrm>
            <a:off x="7204320" y="4152960"/>
            <a:ext cx="1678320" cy="2283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11" name=""/>
          <p:cNvSpPr/>
          <p:nvPr/>
        </p:nvSpPr>
        <p:spPr>
          <a:xfrm>
            <a:off x="7204320" y="4059000"/>
            <a:ext cx="1737360" cy="2468520"/>
          </a:xfrm>
          <a:prstGeom prst="rect">
            <a:avLst/>
          </a:prstGeom>
          <a:noFill/>
          <a:ln w="381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Commands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/>
          </p:nvPr>
        </p:nvSpPr>
        <p:spPr>
          <a:xfrm>
            <a:off x="685800" y="1127160"/>
            <a:ext cx="7770600" cy="411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Commands are what you want the microcontroller to do. They’re a code to translate between English and computer-speak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Only one command can go on a line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Because it’s a code, the </a:t>
            </a: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syntax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 or how you type the commands, is very important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If you don’t get it just right, the output at the bottom of the IDE will try to tell you what’s wrong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pic>
        <p:nvPicPr>
          <p:cNvPr id="514" name="" descr=""/>
          <p:cNvPicPr/>
          <p:nvPr/>
        </p:nvPicPr>
        <p:blipFill>
          <a:blip r:embed="rId1"/>
          <a:stretch/>
        </p:blipFill>
        <p:spPr>
          <a:xfrm>
            <a:off x="640440" y="4583160"/>
            <a:ext cx="7863480" cy="15433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title"/>
          </p:nvPr>
        </p:nvSpPr>
        <p:spPr>
          <a:xfrm>
            <a:off x="685800" y="1224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Project #1 – Blink</a:t>
            </a:r>
            <a:br>
              <a:rPr sz="3200"/>
            </a:b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Three Command to Start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516" name="PlaceHolder 2"/>
          <p:cNvSpPr>
            <a:spLocks noGrp="1"/>
          </p:cNvSpPr>
          <p:nvPr>
            <p:ph/>
          </p:nvPr>
        </p:nvSpPr>
        <p:spPr>
          <a:xfrm>
            <a:off x="685800" y="1429920"/>
            <a:ext cx="7770600" cy="4647960"/>
          </a:xfrm>
          <a:prstGeom prst="rect">
            <a:avLst/>
          </a:prstGeom>
          <a:noFill/>
          <a:ln w="31680">
            <a:solidFill>
              <a:srgbClr val="000000"/>
            </a:solidFill>
            <a:round/>
          </a:ln>
        </p:spPr>
        <p:txBody>
          <a:bodyPr lIns="182880" rIns="182880" tIns="91440" bIns="9144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3465a4"/>
                </a:solidFill>
                <a:effectLst/>
                <a:uFillTx/>
                <a:latin typeface="Courier New"/>
                <a:ea typeface="Osaka"/>
              </a:rPr>
              <a:t>pinMode</a:t>
            </a:r>
            <a:r>
              <a:rPr b="0" lang="en-US" sz="2400" strike="noStrike" u="none">
                <a:solidFill>
                  <a:srgbClr val="3465a4"/>
                </a:solidFill>
                <a:effectLst/>
                <a:uFillTx/>
                <a:latin typeface="Courier New"/>
                <a:ea typeface="Osaka"/>
              </a:rPr>
              <a:t>(pin, INPUT/OUTPUT);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1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ff0000"/>
                </a:solidFill>
                <a:effectLst/>
                <a:uFillTx/>
                <a:latin typeface="Courier New"/>
                <a:ea typeface="Osaka"/>
              </a:rPr>
              <a:t>// NOTE: -&gt; commands are CASE-sensitive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Left Brace 1"/>
          <p:cNvSpPr/>
          <p:nvPr/>
        </p:nvSpPr>
        <p:spPr>
          <a:xfrm>
            <a:off x="2560320" y="4663440"/>
            <a:ext cx="280800" cy="1142280"/>
          </a:xfrm>
          <a:prstGeom prst="leftBrace">
            <a:avLst>
              <a:gd name="adj1" fmla="val 8324"/>
              <a:gd name="adj2" fmla="val 50000"/>
            </a:avLst>
          </a:prstGeom>
          <a:noFill/>
          <a:ln w="316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" name="TextBox 2"/>
          <p:cNvSpPr/>
          <p:nvPr/>
        </p:nvSpPr>
        <p:spPr>
          <a:xfrm>
            <a:off x="1188720" y="4818600"/>
            <a:ext cx="1371240" cy="70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en-US" sz="2000" strike="noStrike" u="none">
                <a:solidFill>
                  <a:srgbClr val="000000"/>
                </a:solidFill>
                <a:effectLst/>
                <a:uFillTx/>
                <a:latin typeface="Arial"/>
                <a:ea typeface="MS PGothic"/>
              </a:rPr>
              <a:t>Analog INPUTS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" name="Left Brace 7"/>
          <p:cNvSpPr/>
          <p:nvPr/>
        </p:nvSpPr>
        <p:spPr>
          <a:xfrm flipH="1">
            <a:off x="6400800" y="3291480"/>
            <a:ext cx="280800" cy="2550240"/>
          </a:xfrm>
          <a:prstGeom prst="leftBrace">
            <a:avLst>
              <a:gd name="adj1" fmla="val 8322"/>
              <a:gd name="adj2" fmla="val 50000"/>
            </a:avLst>
          </a:prstGeom>
          <a:noFill/>
          <a:ln w="316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" name="TextBox 8"/>
          <p:cNvSpPr/>
          <p:nvPr/>
        </p:nvSpPr>
        <p:spPr>
          <a:xfrm>
            <a:off x="6782040" y="4274280"/>
            <a:ext cx="2087640" cy="57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en-US" sz="2000" strike="noStrike" u="none">
                <a:solidFill>
                  <a:srgbClr val="000000"/>
                </a:solidFill>
                <a:effectLst/>
                <a:uFillTx/>
                <a:latin typeface="Arial"/>
                <a:ea typeface="MS PGothic"/>
              </a:rPr>
              <a:t>GPIO Pins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200" strike="noStrike" u="none">
                <a:solidFill>
                  <a:srgbClr val="000000"/>
                </a:solidFill>
                <a:effectLst/>
                <a:uFillTx/>
                <a:latin typeface="Arial"/>
                <a:ea typeface="MS PGothic"/>
              </a:rPr>
              <a:t>PWM(3, 5, 6, 9, 10, 11)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" name="Left Brace 9"/>
          <p:cNvSpPr/>
          <p:nvPr/>
        </p:nvSpPr>
        <p:spPr>
          <a:xfrm flipH="1" rot="16200000">
            <a:off x="3269880" y="898200"/>
            <a:ext cx="280800" cy="501120"/>
          </a:xfrm>
          <a:prstGeom prst="leftBrace">
            <a:avLst>
              <a:gd name="adj1" fmla="val 8331"/>
              <a:gd name="adj2" fmla="val 50000"/>
            </a:avLst>
          </a:prstGeom>
          <a:noFill/>
          <a:ln w="316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" name="TextBox 10"/>
          <p:cNvSpPr/>
          <p:nvPr/>
        </p:nvSpPr>
        <p:spPr>
          <a:xfrm>
            <a:off x="2408400" y="365400"/>
            <a:ext cx="1980720" cy="70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en-US" sz="2000" strike="noStrike" u="none">
                <a:solidFill>
                  <a:srgbClr val="000000"/>
                </a:solidFill>
                <a:effectLst/>
                <a:uFillTx/>
                <a:latin typeface="Arial"/>
                <a:ea typeface="MS PGothic"/>
              </a:rPr>
              <a:t>PWR IN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trike="noStrike" u="none">
                <a:solidFill>
                  <a:srgbClr val="000000"/>
                </a:solidFill>
                <a:effectLst/>
                <a:uFillTx/>
                <a:latin typeface="Arial"/>
                <a:ea typeface="MS PGothic"/>
              </a:rPr>
              <a:t>(7-12V)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" name="TextBox 11"/>
          <p:cNvSpPr/>
          <p:nvPr/>
        </p:nvSpPr>
        <p:spPr>
          <a:xfrm>
            <a:off x="3886200" y="5760"/>
            <a:ext cx="3047760" cy="70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en-US" sz="2000" strike="noStrike" u="none">
                <a:solidFill>
                  <a:srgbClr val="000000"/>
                </a:solidFill>
                <a:effectLst/>
                <a:uFillTx/>
                <a:latin typeface="Arial"/>
                <a:ea typeface="MS PGothic"/>
              </a:rPr>
              <a:t>USB 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trike="noStrike" u="none">
                <a:solidFill>
                  <a:srgbClr val="000000"/>
                </a:solidFill>
                <a:effectLst/>
                <a:uFillTx/>
                <a:latin typeface="Arial"/>
                <a:ea typeface="MS PGothic"/>
              </a:rPr>
              <a:t>(to Computer)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" name="Left Brace 12"/>
          <p:cNvSpPr/>
          <p:nvPr/>
        </p:nvSpPr>
        <p:spPr>
          <a:xfrm flipH="1" rot="16200000">
            <a:off x="5270040" y="538920"/>
            <a:ext cx="280800" cy="501120"/>
          </a:xfrm>
          <a:prstGeom prst="leftBrace">
            <a:avLst>
              <a:gd name="adj1" fmla="val 8331"/>
              <a:gd name="adj2" fmla="val 50000"/>
            </a:avLst>
          </a:prstGeom>
          <a:noFill/>
          <a:ln w="316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" name="Left Brace 13"/>
          <p:cNvSpPr/>
          <p:nvPr/>
        </p:nvSpPr>
        <p:spPr>
          <a:xfrm flipH="1">
            <a:off x="6400800" y="2684880"/>
            <a:ext cx="280800" cy="275400"/>
          </a:xfrm>
          <a:prstGeom prst="leftBrace">
            <a:avLst>
              <a:gd name="adj1" fmla="val 8333"/>
              <a:gd name="adj2" fmla="val 50000"/>
            </a:avLst>
          </a:prstGeom>
          <a:noFill/>
          <a:ln w="316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" name="TextBox 14"/>
          <p:cNvSpPr/>
          <p:nvPr/>
        </p:nvSpPr>
        <p:spPr>
          <a:xfrm>
            <a:off x="6801120" y="2530800"/>
            <a:ext cx="1523520" cy="57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en-US" sz="2000" strike="noStrike" u="none">
                <a:solidFill>
                  <a:srgbClr val="000000"/>
                </a:solidFill>
                <a:effectLst/>
                <a:uFillTx/>
                <a:latin typeface="Arial"/>
                <a:ea typeface="MS PGothic"/>
              </a:rPr>
              <a:t>SCL\SDA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200" strike="noStrike" u="none">
                <a:solidFill>
                  <a:srgbClr val="000000"/>
                </a:solidFill>
                <a:effectLst/>
                <a:uFillTx/>
                <a:latin typeface="Arial"/>
                <a:ea typeface="MS PGothic"/>
              </a:rPr>
              <a:t>(I2C Bus)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" name="Left Brace 15"/>
          <p:cNvSpPr/>
          <p:nvPr/>
        </p:nvSpPr>
        <p:spPr>
          <a:xfrm>
            <a:off x="2560320" y="3720960"/>
            <a:ext cx="280800" cy="850680"/>
          </a:xfrm>
          <a:prstGeom prst="leftBrace">
            <a:avLst>
              <a:gd name="adj1" fmla="val 8342"/>
              <a:gd name="adj2" fmla="val 50000"/>
            </a:avLst>
          </a:prstGeom>
          <a:noFill/>
          <a:ln w="316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" name="TextBox 18"/>
          <p:cNvSpPr/>
          <p:nvPr/>
        </p:nvSpPr>
        <p:spPr>
          <a:xfrm>
            <a:off x="1188720" y="3792600"/>
            <a:ext cx="1371240" cy="57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en-US" sz="2000" strike="noStrike" u="none">
                <a:solidFill>
                  <a:srgbClr val="000000"/>
                </a:solidFill>
                <a:effectLst/>
                <a:uFillTx/>
                <a:latin typeface="Arial"/>
                <a:ea typeface="MS PGothic"/>
              </a:rPr>
              <a:t>POWER 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200" strike="noStrike" u="none">
                <a:solidFill>
                  <a:srgbClr val="000000"/>
                </a:solidFill>
                <a:effectLst/>
                <a:uFillTx/>
                <a:latin typeface="Arial"/>
                <a:ea typeface="MS PGothic"/>
              </a:rPr>
              <a:t>5V / 3.3V / GND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5" name="" descr=""/>
          <p:cNvPicPr/>
          <p:nvPr/>
        </p:nvPicPr>
        <p:blipFill>
          <a:blip r:embed="rId1"/>
          <a:stretch/>
        </p:blipFill>
        <p:spPr>
          <a:xfrm rot="5400000">
            <a:off x="2097720" y="1498320"/>
            <a:ext cx="5070240" cy="4084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6" name="TextBox 19"/>
          <p:cNvSpPr/>
          <p:nvPr/>
        </p:nvSpPr>
        <p:spPr>
          <a:xfrm>
            <a:off x="6523200" y="1279800"/>
            <a:ext cx="1523520" cy="39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en-US" sz="2000" strike="noStrike" u="none">
                <a:solidFill>
                  <a:srgbClr val="000000"/>
                </a:solidFill>
                <a:effectLst/>
                <a:uFillTx/>
                <a:latin typeface="Arial"/>
                <a:ea typeface="MS PGothic"/>
              </a:rPr>
              <a:t>RESET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" name="Straight Arrow Connector 5"/>
          <p:cNvSpPr/>
          <p:nvPr/>
        </p:nvSpPr>
        <p:spPr>
          <a:xfrm flipH="1">
            <a:off x="6125760" y="1482840"/>
            <a:ext cx="596520" cy="409320"/>
          </a:xfrm>
          <a:prstGeom prst="straightConnector1">
            <a:avLst/>
          </a:prstGeom>
          <a:solidFill>
            <a:srgbClr val="00b8ff"/>
          </a:solidFill>
          <a:ln w="38160">
            <a:solidFill>
              <a:srgbClr val="000000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PlaceHolder 1"/>
          <p:cNvSpPr>
            <a:spLocks noGrp="1"/>
          </p:cNvSpPr>
          <p:nvPr>
            <p:ph/>
          </p:nvPr>
        </p:nvSpPr>
        <p:spPr>
          <a:xfrm>
            <a:off x="685800" y="1429920"/>
            <a:ext cx="7770600" cy="4647960"/>
          </a:xfrm>
          <a:prstGeom prst="rect">
            <a:avLst/>
          </a:prstGeom>
          <a:noFill/>
          <a:ln w="31680">
            <a:solidFill>
              <a:srgbClr val="000000"/>
            </a:solidFill>
            <a:round/>
          </a:ln>
        </p:spPr>
        <p:txBody>
          <a:bodyPr lIns="182880" rIns="182880" tIns="91440" bIns="9144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3465a4"/>
                </a:solidFill>
                <a:effectLst/>
                <a:uFillTx/>
                <a:latin typeface="Courier New"/>
                <a:ea typeface="Osaka"/>
              </a:rPr>
              <a:t>pinMode</a:t>
            </a:r>
            <a:r>
              <a:rPr b="0" lang="en-US" sz="2400" strike="noStrike" u="none">
                <a:solidFill>
                  <a:srgbClr val="3465a4"/>
                </a:solidFill>
                <a:effectLst/>
                <a:uFillTx/>
                <a:latin typeface="Courier New"/>
                <a:ea typeface="Osaka"/>
              </a:rPr>
              <a:t>(pin, INPUT/OUTPUT);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	</a:t>
            </a:r>
            <a:r>
              <a:rPr b="0" lang="en-US" sz="2400" strike="noStrike" u="sng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ex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: </a:t>
            </a: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pinMode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(12, OUTPUT);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1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ff0000"/>
                </a:solidFill>
                <a:effectLst/>
                <a:uFillTx/>
                <a:latin typeface="Courier New"/>
                <a:ea typeface="Osaka"/>
              </a:rPr>
              <a:t>// NOTE: -&gt; commands are CASE-sensitive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sp>
        <p:nvSpPr>
          <p:cNvPr id="518" name="PlaceHolder 2"/>
          <p:cNvSpPr>
            <a:spLocks noGrp="1"/>
          </p:cNvSpPr>
          <p:nvPr>
            <p:ph type="title"/>
          </p:nvPr>
        </p:nvSpPr>
        <p:spPr>
          <a:xfrm>
            <a:off x="686160" y="1260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Project #1 – Blink</a:t>
            </a:r>
            <a:br>
              <a:rPr sz="3200"/>
            </a:b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Three Command to Start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/>
          </p:nvPr>
        </p:nvSpPr>
        <p:spPr>
          <a:xfrm>
            <a:off x="685800" y="1429920"/>
            <a:ext cx="7770600" cy="4647960"/>
          </a:xfrm>
          <a:prstGeom prst="rect">
            <a:avLst/>
          </a:prstGeom>
          <a:noFill/>
          <a:ln w="31680">
            <a:solidFill>
              <a:srgbClr val="000000"/>
            </a:solidFill>
            <a:round/>
          </a:ln>
        </p:spPr>
        <p:txBody>
          <a:bodyPr lIns="182880" rIns="182880" tIns="91440" bIns="9144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3465a4"/>
                </a:solidFill>
                <a:effectLst/>
                <a:uFillTx/>
                <a:latin typeface="Courier New"/>
                <a:ea typeface="Osaka"/>
              </a:rPr>
              <a:t>pinMode</a:t>
            </a:r>
            <a:r>
              <a:rPr b="0" lang="en-US" sz="2400" strike="noStrike" u="none">
                <a:solidFill>
                  <a:srgbClr val="3465a4"/>
                </a:solidFill>
                <a:effectLst/>
                <a:uFillTx/>
                <a:latin typeface="Courier New"/>
                <a:ea typeface="Osaka"/>
              </a:rPr>
              <a:t>(pin, INPUT/OUTPUT);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	</a:t>
            </a:r>
            <a:r>
              <a:rPr b="0" lang="en-US" sz="2400" strike="noStrike" u="sng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ex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: </a:t>
            </a: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pinMode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(12, OUTPUT);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3465a4"/>
                </a:solidFill>
                <a:effectLst/>
                <a:uFillTx/>
                <a:latin typeface="Courier New"/>
                <a:ea typeface="Osaka"/>
              </a:rPr>
              <a:t>digitalWrite</a:t>
            </a:r>
            <a:r>
              <a:rPr b="0" lang="en-US" sz="2400" strike="noStrike" u="none">
                <a:solidFill>
                  <a:srgbClr val="3465a4"/>
                </a:solidFill>
                <a:effectLst/>
                <a:uFillTx/>
                <a:latin typeface="Courier New"/>
                <a:ea typeface="Osaka"/>
              </a:rPr>
              <a:t>(pin, HIGH/LOW);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1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ff0000"/>
                </a:solidFill>
                <a:effectLst/>
                <a:uFillTx/>
                <a:latin typeface="Courier New"/>
                <a:ea typeface="Osaka"/>
              </a:rPr>
              <a:t>// NOTE: -&gt; commands are CASE-sensitive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sp>
        <p:nvSpPr>
          <p:cNvPr id="520" name="PlaceHolder 2"/>
          <p:cNvSpPr>
            <a:spLocks noGrp="1"/>
          </p:cNvSpPr>
          <p:nvPr>
            <p:ph type="title"/>
          </p:nvPr>
        </p:nvSpPr>
        <p:spPr>
          <a:xfrm>
            <a:off x="686160" y="1260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Project #1 – Blink</a:t>
            </a:r>
            <a:br>
              <a:rPr sz="3200"/>
            </a:b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Three Command to Start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/>
          </p:nvPr>
        </p:nvSpPr>
        <p:spPr>
          <a:xfrm>
            <a:off x="685800" y="1429920"/>
            <a:ext cx="7770600" cy="4647960"/>
          </a:xfrm>
          <a:prstGeom prst="rect">
            <a:avLst/>
          </a:prstGeom>
          <a:noFill/>
          <a:ln w="31680">
            <a:solidFill>
              <a:srgbClr val="000000"/>
            </a:solidFill>
            <a:round/>
          </a:ln>
        </p:spPr>
        <p:txBody>
          <a:bodyPr lIns="182880" rIns="182880" tIns="91440" bIns="9144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3465a4"/>
                </a:solidFill>
                <a:effectLst/>
                <a:uFillTx/>
                <a:latin typeface="Courier New"/>
                <a:ea typeface="Osaka"/>
              </a:rPr>
              <a:t>pinMode</a:t>
            </a:r>
            <a:r>
              <a:rPr b="0" lang="en-US" sz="2400" strike="noStrike" u="none">
                <a:solidFill>
                  <a:srgbClr val="3465a4"/>
                </a:solidFill>
                <a:effectLst/>
                <a:uFillTx/>
                <a:latin typeface="Courier New"/>
                <a:ea typeface="Osaka"/>
              </a:rPr>
              <a:t>(pin, INPUT/OUTPUT);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	</a:t>
            </a:r>
            <a:r>
              <a:rPr b="0" lang="en-US" sz="2400" strike="noStrike" u="sng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ex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: </a:t>
            </a: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pinMode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(12, OUTPUT);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3465a4"/>
                </a:solidFill>
                <a:effectLst/>
                <a:uFillTx/>
                <a:latin typeface="Courier New"/>
                <a:ea typeface="Osaka"/>
              </a:rPr>
              <a:t>digitalWrite</a:t>
            </a:r>
            <a:r>
              <a:rPr b="0" lang="en-US" sz="2400" strike="noStrike" u="none">
                <a:solidFill>
                  <a:srgbClr val="3465a4"/>
                </a:solidFill>
                <a:effectLst/>
                <a:uFillTx/>
                <a:latin typeface="Courier New"/>
                <a:ea typeface="Osaka"/>
              </a:rPr>
              <a:t>(pin, HIGH/LOW);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	</a:t>
            </a:r>
            <a:r>
              <a:rPr b="0" lang="en-US" sz="2400" strike="noStrike" u="sng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ex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: </a:t>
            </a: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digitalWrite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(12, HIGH);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1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ff0000"/>
                </a:solidFill>
                <a:effectLst/>
                <a:uFillTx/>
                <a:latin typeface="Courier New"/>
                <a:ea typeface="Osaka"/>
              </a:rPr>
              <a:t>// NOTE: -&gt; commands are CASE-sensitive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 type="title"/>
          </p:nvPr>
        </p:nvSpPr>
        <p:spPr>
          <a:xfrm>
            <a:off x="686160" y="1260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Project #1 – Blink</a:t>
            </a:r>
            <a:br>
              <a:rPr sz="3200"/>
            </a:b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Three Command to Start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/>
          </p:nvPr>
        </p:nvSpPr>
        <p:spPr>
          <a:xfrm>
            <a:off x="685800" y="1429920"/>
            <a:ext cx="7770600" cy="4647960"/>
          </a:xfrm>
          <a:prstGeom prst="rect">
            <a:avLst/>
          </a:prstGeom>
          <a:noFill/>
          <a:ln w="31680">
            <a:solidFill>
              <a:srgbClr val="000000"/>
            </a:solidFill>
            <a:round/>
          </a:ln>
        </p:spPr>
        <p:txBody>
          <a:bodyPr lIns="182880" rIns="182880" tIns="91440" bIns="9144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3465a4"/>
                </a:solidFill>
                <a:effectLst/>
                <a:uFillTx/>
                <a:latin typeface="Courier New"/>
                <a:ea typeface="Osaka"/>
              </a:rPr>
              <a:t>pinMode</a:t>
            </a:r>
            <a:r>
              <a:rPr b="0" lang="en-US" sz="2400" strike="noStrike" u="none">
                <a:solidFill>
                  <a:srgbClr val="3465a4"/>
                </a:solidFill>
                <a:effectLst/>
                <a:uFillTx/>
                <a:latin typeface="Courier New"/>
                <a:ea typeface="Osaka"/>
              </a:rPr>
              <a:t>(pin, INPUT/OUTPUT);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	</a:t>
            </a:r>
            <a:r>
              <a:rPr b="0" lang="en-US" sz="2400" strike="noStrike" u="sng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ex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: </a:t>
            </a: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pinMode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(12, OUTPUT);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3465a4"/>
                </a:solidFill>
                <a:effectLst/>
                <a:uFillTx/>
                <a:latin typeface="Courier New"/>
                <a:ea typeface="Osaka"/>
              </a:rPr>
              <a:t>digitalWrite</a:t>
            </a:r>
            <a:r>
              <a:rPr b="0" lang="en-US" sz="2400" strike="noStrike" u="none">
                <a:solidFill>
                  <a:srgbClr val="3465a4"/>
                </a:solidFill>
                <a:effectLst/>
                <a:uFillTx/>
                <a:latin typeface="Courier New"/>
                <a:ea typeface="Osaka"/>
              </a:rPr>
              <a:t>(pin, HIGH/LOW);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	</a:t>
            </a:r>
            <a:r>
              <a:rPr b="0" lang="en-US" sz="2400" strike="noStrike" u="sng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ex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: </a:t>
            </a: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digitalWrite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(12, HIGH);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3465a4"/>
                </a:solidFill>
                <a:effectLst/>
                <a:uFillTx/>
                <a:latin typeface="Courier New"/>
                <a:ea typeface="Osaka"/>
              </a:rPr>
              <a:t>delay</a:t>
            </a:r>
            <a:r>
              <a:rPr b="0" lang="en-US" sz="2400" strike="noStrike" u="none">
                <a:solidFill>
                  <a:srgbClr val="3465a4"/>
                </a:solidFill>
                <a:effectLst/>
                <a:uFillTx/>
                <a:latin typeface="Courier New"/>
                <a:ea typeface="Osaka"/>
              </a:rPr>
              <a:t>(time_ms);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1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ff0000"/>
                </a:solidFill>
                <a:effectLst/>
                <a:uFillTx/>
                <a:latin typeface="Courier New"/>
                <a:ea typeface="Osaka"/>
              </a:rPr>
              <a:t>// NOTE: -&gt; commands are CASE-sensitive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sp>
        <p:nvSpPr>
          <p:cNvPr id="524" name="PlaceHolder 2"/>
          <p:cNvSpPr>
            <a:spLocks noGrp="1"/>
          </p:cNvSpPr>
          <p:nvPr>
            <p:ph type="title"/>
          </p:nvPr>
        </p:nvSpPr>
        <p:spPr>
          <a:xfrm>
            <a:off x="686160" y="1260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Project #1 – Blink</a:t>
            </a:r>
            <a:br>
              <a:rPr sz="3200"/>
            </a:b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Three Command to Start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/>
          </p:cNvSpPr>
          <p:nvPr>
            <p:ph/>
          </p:nvPr>
        </p:nvSpPr>
        <p:spPr>
          <a:xfrm>
            <a:off x="685800" y="1429920"/>
            <a:ext cx="7770600" cy="4647960"/>
          </a:xfrm>
          <a:prstGeom prst="rect">
            <a:avLst/>
          </a:prstGeom>
          <a:noFill/>
          <a:ln w="31680">
            <a:solidFill>
              <a:srgbClr val="000000"/>
            </a:solidFill>
            <a:round/>
          </a:ln>
        </p:spPr>
        <p:txBody>
          <a:bodyPr lIns="182880" rIns="182880" tIns="91440" bIns="9144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3465a4"/>
                </a:solidFill>
                <a:effectLst/>
                <a:uFillTx/>
                <a:latin typeface="Courier New"/>
                <a:ea typeface="Osaka"/>
              </a:rPr>
              <a:t>pinMode</a:t>
            </a:r>
            <a:r>
              <a:rPr b="0" lang="en-US" sz="2400" strike="noStrike" u="none">
                <a:solidFill>
                  <a:srgbClr val="3465a4"/>
                </a:solidFill>
                <a:effectLst/>
                <a:uFillTx/>
                <a:latin typeface="Courier New"/>
                <a:ea typeface="Osaka"/>
              </a:rPr>
              <a:t>(pin, INPUT/OUTPUT);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	</a:t>
            </a:r>
            <a:r>
              <a:rPr b="0" lang="en-US" sz="2400" strike="noStrike" u="sng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ex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: </a:t>
            </a: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pinMode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(12, OUTPUT);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3465a4"/>
                </a:solidFill>
                <a:effectLst/>
                <a:uFillTx/>
                <a:latin typeface="Courier New"/>
                <a:ea typeface="Osaka"/>
              </a:rPr>
              <a:t>digitalWrite</a:t>
            </a:r>
            <a:r>
              <a:rPr b="0" lang="en-US" sz="2400" strike="noStrike" u="none">
                <a:solidFill>
                  <a:srgbClr val="3465a4"/>
                </a:solidFill>
                <a:effectLst/>
                <a:uFillTx/>
                <a:latin typeface="Courier New"/>
                <a:ea typeface="Osaka"/>
              </a:rPr>
              <a:t>(pin, HIGH/LOW);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	</a:t>
            </a:r>
            <a:r>
              <a:rPr b="0" lang="en-US" sz="2400" strike="noStrike" u="sng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ex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: </a:t>
            </a: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digitalWrite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(12, HIGH);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3465a4"/>
                </a:solidFill>
                <a:effectLst/>
                <a:uFillTx/>
                <a:latin typeface="Courier New"/>
                <a:ea typeface="Osaka"/>
              </a:rPr>
              <a:t>delay</a:t>
            </a:r>
            <a:r>
              <a:rPr b="0" lang="en-US" sz="2400" strike="noStrike" u="none">
                <a:solidFill>
                  <a:srgbClr val="3465a4"/>
                </a:solidFill>
                <a:effectLst/>
                <a:uFillTx/>
                <a:latin typeface="Courier New"/>
                <a:ea typeface="Osaka"/>
              </a:rPr>
              <a:t>(time_ms);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	</a:t>
            </a:r>
            <a:r>
              <a:rPr b="0" lang="en-US" sz="2400" strike="noStrike" u="sng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ex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: </a:t>
            </a: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delay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(2500);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1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ff0000"/>
                </a:solidFill>
                <a:effectLst/>
                <a:uFillTx/>
                <a:latin typeface="Courier New"/>
                <a:ea typeface="Osaka"/>
              </a:rPr>
              <a:t>// NOTE: -&gt; commands are CASE-sensitive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sp>
        <p:nvSpPr>
          <p:cNvPr id="526" name="PlaceHolder 2"/>
          <p:cNvSpPr>
            <a:spLocks noGrp="1"/>
          </p:cNvSpPr>
          <p:nvPr>
            <p:ph type="title"/>
          </p:nvPr>
        </p:nvSpPr>
        <p:spPr>
          <a:xfrm>
            <a:off x="686160" y="1260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Project #1 – Blink</a:t>
            </a:r>
            <a:br>
              <a:rPr sz="3200"/>
            </a:b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Three Command to Start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Functions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528" name="PlaceHolder 2"/>
          <p:cNvSpPr>
            <a:spLocks noGrp="1"/>
          </p:cNvSpPr>
          <p:nvPr>
            <p:ph/>
          </p:nvPr>
        </p:nvSpPr>
        <p:spPr>
          <a:xfrm>
            <a:off x="548640" y="1523160"/>
            <a:ext cx="8046720" cy="411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Functions are groups of commands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They need a unique name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They </a:t>
            </a:r>
            <a:r>
              <a:rPr b="0" i="1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can 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take numbers as inputs (arguments) and spit out a number as an output (return) but don’t have to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They begin and end with curly brackets → 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{ }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We wont be dealing with them in too much more detail, save every Arduino program </a:t>
            </a: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requires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 two functions, the 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setup()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 function and the 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loop()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 function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" descr=""/>
          <p:cNvPicPr/>
          <p:nvPr/>
        </p:nvPicPr>
        <p:blipFill>
          <a:blip r:embed="rId1"/>
          <a:stretch/>
        </p:blipFill>
        <p:spPr>
          <a:xfrm>
            <a:off x="431280" y="712440"/>
            <a:ext cx="8258400" cy="4830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Comments, Comments, Comments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531" name="PlaceHolder 2"/>
          <p:cNvSpPr>
            <a:spLocks noGrp="1"/>
          </p:cNvSpPr>
          <p:nvPr>
            <p:ph/>
          </p:nvPr>
        </p:nvSpPr>
        <p:spPr>
          <a:xfrm>
            <a:off x="685800" y="1523160"/>
            <a:ext cx="7770600" cy="411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Comments are ignored by the microcontroller. They’re just for you – the programmer and your friends…or anyone else human that might read your code.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808080"/>
                </a:solidFill>
                <a:effectLst/>
                <a:uFillTx/>
                <a:latin typeface="Courier New"/>
                <a:ea typeface="Osaka"/>
              </a:rPr>
              <a:t>// this is for single line comments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808080"/>
                </a:solidFill>
                <a:effectLst/>
                <a:uFillTx/>
                <a:latin typeface="Courier New"/>
                <a:ea typeface="Osaka"/>
              </a:rPr>
              <a:t>/* this is for multi-line comments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808080"/>
                </a:solidFill>
                <a:effectLst/>
                <a:uFillTx/>
                <a:latin typeface="Courier New"/>
                <a:ea typeface="Osaka"/>
              </a:rPr>
              <a:t>   Like this…  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808080"/>
                </a:solidFill>
                <a:effectLst/>
                <a:uFillTx/>
                <a:latin typeface="Courier New"/>
                <a:ea typeface="Osaka"/>
              </a:rPr>
              <a:t>   And this….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808080"/>
                </a:solidFill>
                <a:effectLst/>
                <a:uFillTx/>
                <a:latin typeface="Courier New"/>
                <a:ea typeface="Osaka"/>
              </a:rPr>
              <a:t>*/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Picture 12" descr=""/>
          <p:cNvPicPr/>
          <p:nvPr/>
        </p:nvPicPr>
        <p:blipFill>
          <a:blip r:embed="rId1"/>
          <a:stretch/>
        </p:blipFill>
        <p:spPr>
          <a:xfrm>
            <a:off x="1109520" y="304560"/>
            <a:ext cx="6924240" cy="59065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533" name="Group 2"/>
          <p:cNvGrpSpPr/>
          <p:nvPr/>
        </p:nvGrpSpPr>
        <p:grpSpPr>
          <a:xfrm>
            <a:off x="3724200" y="1581840"/>
            <a:ext cx="1174320" cy="463680"/>
            <a:chOff x="3724200" y="1581840"/>
            <a:chExt cx="1174320" cy="463680"/>
          </a:xfrm>
        </p:grpSpPr>
        <p:sp>
          <p:nvSpPr>
            <p:cNvPr id="534" name="Straight Arrow Connector 6"/>
            <p:cNvSpPr/>
            <p:nvPr/>
          </p:nvSpPr>
          <p:spPr>
            <a:xfrm flipH="1">
              <a:off x="3724200" y="1581840"/>
              <a:ext cx="1174320" cy="360"/>
            </a:xfrm>
            <a:prstGeom prst="straightConnector1">
              <a:avLst/>
            </a:prstGeom>
            <a:solidFill>
              <a:srgbClr val="00b8ff"/>
            </a:solidFill>
            <a:ln w="38160">
              <a:solidFill>
                <a:srgbClr val="ff0000"/>
              </a:solidFill>
              <a:round/>
              <a:tailEnd len="med" type="arrow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640" bIns="-44640" anchor="t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35" name="Straight Arrow Connector 7"/>
            <p:cNvSpPr/>
            <p:nvPr/>
          </p:nvSpPr>
          <p:spPr>
            <a:xfrm flipH="1">
              <a:off x="3724200" y="1812960"/>
              <a:ext cx="1174320" cy="720"/>
            </a:xfrm>
            <a:prstGeom prst="straightConnector1">
              <a:avLst/>
            </a:prstGeom>
            <a:solidFill>
              <a:srgbClr val="00b8ff"/>
            </a:solidFill>
            <a:ln w="38160">
              <a:solidFill>
                <a:srgbClr val="ff0000"/>
              </a:solidFill>
              <a:round/>
              <a:tailEnd len="med" type="arrow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36" name="Straight Arrow Connector 9"/>
            <p:cNvSpPr/>
            <p:nvPr/>
          </p:nvSpPr>
          <p:spPr>
            <a:xfrm flipH="1">
              <a:off x="3724200" y="2044800"/>
              <a:ext cx="1174320" cy="720"/>
            </a:xfrm>
            <a:prstGeom prst="straightConnector1">
              <a:avLst/>
            </a:prstGeom>
            <a:solidFill>
              <a:srgbClr val="00b8ff"/>
            </a:solidFill>
            <a:ln w="38160">
              <a:solidFill>
                <a:srgbClr val="ff0000"/>
              </a:solidFill>
              <a:round/>
              <a:tailEnd len="med" type="arrow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280" bIns="-44280" anchor="t">
              <a:noAutofit/>
            </a:bodyPr>
            <a:p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537" name="TextBox 3"/>
          <p:cNvSpPr/>
          <p:nvPr/>
        </p:nvSpPr>
        <p:spPr>
          <a:xfrm>
            <a:off x="4608360" y="1566360"/>
            <a:ext cx="240948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en-US" sz="2400" strike="noStrike" u="none">
                <a:solidFill>
                  <a:srgbClr val="e72d2f"/>
                </a:solidFill>
                <a:effectLst/>
                <a:uFillTx/>
                <a:latin typeface="Arial"/>
                <a:ea typeface="MS PGothic"/>
              </a:rPr>
              <a:t>comments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title"/>
          </p:nvPr>
        </p:nvSpPr>
        <p:spPr>
          <a:xfrm>
            <a:off x="685800" y="16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Project #1 - Blink</a:t>
            </a:r>
            <a:br>
              <a:rPr sz="3200"/>
            </a:b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Code Review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539" name="" descr=""/>
          <p:cNvPicPr/>
          <p:nvPr/>
        </p:nvPicPr>
        <p:blipFill>
          <a:blip r:embed="rId1"/>
          <a:stretch/>
        </p:blipFill>
        <p:spPr>
          <a:xfrm>
            <a:off x="260640" y="1606320"/>
            <a:ext cx="8601480" cy="3971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373040" y="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28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Arduino &amp; Arduino Compatible Boards</a:t>
            </a:r>
            <a:endParaRPr b="0" lang="en-GB" sz="28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69" name="Picture 6" descr="https://dlnmh9ip6v2uc.cloudfront.net/images/products/1/0/1/5/2/SIK_Intermediate_Label_Shot_clone.jpg"/>
          <p:cNvPicPr/>
          <p:nvPr/>
        </p:nvPicPr>
        <p:blipFill>
          <a:blip r:embed="rId1"/>
          <a:stretch/>
        </p:blipFill>
        <p:spPr>
          <a:xfrm>
            <a:off x="312840" y="3337200"/>
            <a:ext cx="6362280" cy="3552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0" name="Picture 8" descr="https://dlnmh9ip6v2uc.cloudfront.net/images/products/1/1/5/8/9/11589-01.jpg"/>
          <p:cNvPicPr/>
          <p:nvPr/>
        </p:nvPicPr>
        <p:blipFill>
          <a:blip r:embed="rId2"/>
          <a:stretch/>
        </p:blipFill>
        <p:spPr>
          <a:xfrm>
            <a:off x="583920" y="1188720"/>
            <a:ext cx="3165120" cy="3165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1" name="Picture 2" descr="https://dlnmh9ip6v2uc.cloudfront.net/images/products/1/1/1/1/3/11113-01d.jpg"/>
          <p:cNvPicPr/>
          <p:nvPr/>
        </p:nvPicPr>
        <p:blipFill>
          <a:blip r:embed="rId3"/>
          <a:stretch/>
        </p:blipFill>
        <p:spPr>
          <a:xfrm>
            <a:off x="6721200" y="1737360"/>
            <a:ext cx="1599840" cy="1599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2" name="Picture 4" descr="https://dlnmh9ip6v2uc.cloudfront.net/images/products/9/2/6/6/09266-01.jpg"/>
          <p:cNvPicPr/>
          <p:nvPr/>
        </p:nvPicPr>
        <p:blipFill>
          <a:blip r:embed="rId4"/>
          <a:stretch/>
        </p:blipFill>
        <p:spPr>
          <a:xfrm>
            <a:off x="6675120" y="3920760"/>
            <a:ext cx="2114280" cy="2114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3" name="Picture 6" descr="https://dlnmh9ip6v2uc.cloudfront.net/images/products/1/1/3/6/4/11364-01.jpg"/>
          <p:cNvPicPr/>
          <p:nvPr/>
        </p:nvPicPr>
        <p:blipFill>
          <a:blip r:embed="rId5"/>
          <a:stretch/>
        </p:blipFill>
        <p:spPr>
          <a:xfrm>
            <a:off x="5761080" y="3305160"/>
            <a:ext cx="914040" cy="914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4" name="Picture 8" descr="https://dlnmh9ip6v2uc.cloudfront.net/images/products/9/3/7/8/09378-1.jpg"/>
          <p:cNvPicPr/>
          <p:nvPr/>
        </p:nvPicPr>
        <p:blipFill>
          <a:blip r:embed="rId6"/>
          <a:stretch/>
        </p:blipFill>
        <p:spPr>
          <a:xfrm>
            <a:off x="3840480" y="1648800"/>
            <a:ext cx="1920240" cy="1917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5" name="Picture 2" descr="http://t1.gstatic.com/images?q=tbn:ANd9GcST6GpaYnWUrc3Nkk92kznmPYcDQtuT_GcjNJS1XaHmCalFBvaY8BVUItkv"/>
          <p:cNvPicPr/>
          <p:nvPr/>
        </p:nvPicPr>
        <p:blipFill>
          <a:blip r:embed="rId7"/>
          <a:stretch/>
        </p:blipFill>
        <p:spPr>
          <a:xfrm>
            <a:off x="165240" y="0"/>
            <a:ext cx="1333080" cy="1333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title"/>
          </p:nvPr>
        </p:nvSpPr>
        <p:spPr>
          <a:xfrm>
            <a:off x="685800" y="16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Project #1 – Blink</a:t>
            </a:r>
            <a:br>
              <a:rPr sz="3200"/>
            </a:b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Puzzles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541" name="PlaceHolder 2"/>
          <p:cNvSpPr>
            <a:spLocks noGrp="1"/>
          </p:cNvSpPr>
          <p:nvPr>
            <p:ph/>
          </p:nvPr>
        </p:nvSpPr>
        <p:spPr>
          <a:xfrm>
            <a:off x="685800" y="1675800"/>
            <a:ext cx="7770600" cy="441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Challenge 1a 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– blink with a 200 ms second interval.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Challenge 1b 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– find the fastest blink that the human eye can still detect…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	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	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1 ms delay?  2 ms delay?  3 ms delay???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Challenge 1c 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– blink to mimic a 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heartbeat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Challenge 1d 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– change the output pin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	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/>
          </p:nvPr>
        </p:nvSpPr>
        <p:spPr>
          <a:xfrm>
            <a:off x="685800" y="1675800"/>
            <a:ext cx="7770600" cy="441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3000" strike="noStrike" u="sng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Project #2 – Fade</a:t>
            </a: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99960" indent="0">
              <a:lnSpc>
                <a:spcPct val="100000"/>
              </a:lnSpc>
              <a:spcBef>
                <a:spcPts val="624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Not so fast, Jack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  </a:t>
            </a:r>
            <a:r>
              <a:rPr b="0" i="1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Psuedo-code – how should this work?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sp>
        <p:nvSpPr>
          <p:cNvPr id="543" name=""/>
          <p:cNvSpPr/>
          <p:nvPr/>
        </p:nvSpPr>
        <p:spPr>
          <a:xfrm>
            <a:off x="1523880" y="3809160"/>
            <a:ext cx="7314840" cy="21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4" name=""/>
          <p:cNvSpPr/>
          <p:nvPr/>
        </p:nvSpPr>
        <p:spPr>
          <a:xfrm>
            <a:off x="513360" y="4437720"/>
            <a:ext cx="1205640" cy="91296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68760" tIns="95400" bIns="95760" anchor="ctr">
            <a:noAutofit/>
          </a:bodyPr>
          <a:p>
            <a:pPr algn="ctr">
              <a:lnSpc>
                <a:spcPct val="90000"/>
              </a:lnSpc>
              <a:spcAft>
                <a:spcPts val="629"/>
              </a:spcAft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LED Gets Brighter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545" name=""/>
          <p:cNvSpPr/>
          <p:nvPr/>
        </p:nvSpPr>
        <p:spPr>
          <a:xfrm>
            <a:off x="1830240" y="4756320"/>
            <a:ext cx="234360" cy="27468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5959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46" name=""/>
          <p:cNvSpPr/>
          <p:nvPr/>
        </p:nvSpPr>
        <p:spPr>
          <a:xfrm>
            <a:off x="2194560" y="4437720"/>
            <a:ext cx="1475640" cy="91296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68760" tIns="95400" bIns="95760" anchor="ctr">
            <a:noAutofit/>
          </a:bodyPr>
          <a:p>
            <a:pPr algn="ctr">
              <a:lnSpc>
                <a:spcPct val="90000"/>
              </a:lnSpc>
              <a:spcAft>
                <a:spcPts val="629"/>
              </a:spcAft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Achieves Maximum Brightness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547" name=""/>
          <p:cNvSpPr/>
          <p:nvPr/>
        </p:nvSpPr>
        <p:spPr>
          <a:xfrm>
            <a:off x="3781440" y="4756320"/>
            <a:ext cx="234360" cy="27468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5959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48" name=""/>
          <p:cNvSpPr/>
          <p:nvPr/>
        </p:nvSpPr>
        <p:spPr>
          <a:xfrm>
            <a:off x="4113360" y="4419720"/>
            <a:ext cx="1107000" cy="91296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68760" tIns="95400" bIns="95760" anchor="ctr">
            <a:noAutofit/>
          </a:bodyPr>
          <a:p>
            <a:pPr algn="ctr">
              <a:lnSpc>
                <a:spcPct val="90000"/>
              </a:lnSpc>
              <a:spcAft>
                <a:spcPts val="629"/>
              </a:spcAft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LED Dims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549" name=""/>
          <p:cNvSpPr/>
          <p:nvPr/>
        </p:nvSpPr>
        <p:spPr>
          <a:xfrm>
            <a:off x="5331600" y="4739040"/>
            <a:ext cx="234360" cy="27468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5959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50" name=""/>
          <p:cNvSpPr/>
          <p:nvPr/>
        </p:nvSpPr>
        <p:spPr>
          <a:xfrm>
            <a:off x="5669280" y="4419720"/>
            <a:ext cx="1564200" cy="91296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68760" tIns="95400" bIns="95760" anchor="ctr">
            <a:noAutofit/>
          </a:bodyPr>
          <a:p>
            <a:pPr algn="ctr">
              <a:lnSpc>
                <a:spcPct val="90000"/>
              </a:lnSpc>
              <a:spcAft>
                <a:spcPts val="629"/>
              </a:spcAft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Goes completely off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551" name=""/>
          <p:cNvSpPr/>
          <p:nvPr/>
        </p:nvSpPr>
        <p:spPr>
          <a:xfrm>
            <a:off x="7344360" y="4739040"/>
            <a:ext cx="234360" cy="27468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5959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52" name=""/>
          <p:cNvSpPr/>
          <p:nvPr/>
        </p:nvSpPr>
        <p:spPr>
          <a:xfrm>
            <a:off x="7676640" y="4419720"/>
            <a:ext cx="1107000" cy="91296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68760" tIns="95400" bIns="95760" anchor="ctr">
            <a:noAutofit/>
          </a:bodyPr>
          <a:p>
            <a:pPr algn="ctr">
              <a:lnSpc>
                <a:spcPct val="90000"/>
              </a:lnSpc>
              <a:spcAft>
                <a:spcPts val="629"/>
              </a:spcAft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Rinse &amp; Repeat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553" name=""/>
          <p:cNvSpPr/>
          <p:nvPr/>
        </p:nvSpPr>
        <p:spPr>
          <a:xfrm rot="10800000">
            <a:off x="3736800" y="313200"/>
            <a:ext cx="5041440" cy="783360"/>
          </a:xfrm>
          <a:prstGeom prst="homePlate">
            <a:avLst>
              <a:gd name="adj" fmla="val 5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220320" rIns="345600" tIns="118080" bIns="118080" anchor="ctr" rot="10800000">
            <a:noAutofit/>
          </a:bodyPr>
          <a:p>
            <a:pPr algn="ctr">
              <a:lnSpc>
                <a:spcPct val="90000"/>
              </a:lnSpc>
              <a:spcAft>
                <a:spcPts val="1086"/>
              </a:spcAft>
              <a:tabLst>
                <a:tab algn="l" pos="0"/>
              </a:tabLst>
            </a:pPr>
            <a:r>
              <a:rPr b="1" lang="en-US" sz="31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analogWrite()</a:t>
            </a:r>
            <a:endParaRPr b="1" lang="en-US" sz="31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554" name=""/>
          <p:cNvSpPr/>
          <p:nvPr/>
        </p:nvSpPr>
        <p:spPr>
          <a:xfrm>
            <a:off x="3344400" y="313200"/>
            <a:ext cx="783360" cy="783360"/>
          </a:xfrm>
          <a:prstGeom prst="ellipse">
            <a:avLst/>
          </a:prstGeom>
          <a:blipFill rotWithShape="0">
            <a:blip r:embed="rId1"/>
            <a:srcRect/>
            <a:stretch/>
          </a:blipFill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5" name=""/>
          <p:cNvSpPr txBox="1"/>
          <p:nvPr/>
        </p:nvSpPr>
        <p:spPr>
          <a:xfrm>
            <a:off x="6255360" y="5237280"/>
            <a:ext cx="904680" cy="461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  <a:ea typeface="Osaka"/>
              </a:rPr>
              <a:t>Goes c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PlaceHolder 1"/>
          <p:cNvSpPr>
            <a:spLocks noGrp="1"/>
          </p:cNvSpPr>
          <p:nvPr>
            <p:ph type="title"/>
          </p:nvPr>
        </p:nvSpPr>
        <p:spPr>
          <a:xfrm>
            <a:off x="685800" y="16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Project #2 – Fade</a:t>
            </a:r>
            <a:br>
              <a:rPr sz="3200"/>
            </a:b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Inputs and Outputs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557" name=""/>
          <p:cNvSpPr/>
          <p:nvPr/>
        </p:nvSpPr>
        <p:spPr>
          <a:xfrm>
            <a:off x="513360" y="2120400"/>
            <a:ext cx="1205640" cy="91296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68760" tIns="95400" bIns="95760" anchor="ctr">
            <a:noAutofit/>
          </a:bodyPr>
          <a:p>
            <a:pPr algn="ctr">
              <a:lnSpc>
                <a:spcPct val="90000"/>
              </a:lnSpc>
              <a:spcAft>
                <a:spcPts val="629"/>
              </a:spcAft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LED Gets Brighter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558" name=""/>
          <p:cNvSpPr/>
          <p:nvPr/>
        </p:nvSpPr>
        <p:spPr>
          <a:xfrm>
            <a:off x="1830240" y="2439720"/>
            <a:ext cx="234360" cy="27468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5959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59" name=""/>
          <p:cNvSpPr/>
          <p:nvPr/>
        </p:nvSpPr>
        <p:spPr>
          <a:xfrm>
            <a:off x="2194560" y="2120400"/>
            <a:ext cx="1475640" cy="91296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68760" tIns="95400" bIns="95760" anchor="ctr">
            <a:noAutofit/>
          </a:bodyPr>
          <a:p>
            <a:pPr algn="ctr">
              <a:lnSpc>
                <a:spcPct val="90000"/>
              </a:lnSpc>
              <a:spcAft>
                <a:spcPts val="629"/>
              </a:spcAft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Achieves Maximum Brightness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560" name=""/>
          <p:cNvSpPr/>
          <p:nvPr/>
        </p:nvSpPr>
        <p:spPr>
          <a:xfrm>
            <a:off x="3781440" y="2439720"/>
            <a:ext cx="234360" cy="27468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5959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61" name=""/>
          <p:cNvSpPr/>
          <p:nvPr/>
        </p:nvSpPr>
        <p:spPr>
          <a:xfrm>
            <a:off x="4113360" y="2103120"/>
            <a:ext cx="1107000" cy="91296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68760" tIns="95400" bIns="95760" anchor="ctr">
            <a:noAutofit/>
          </a:bodyPr>
          <a:p>
            <a:pPr algn="ctr">
              <a:lnSpc>
                <a:spcPct val="90000"/>
              </a:lnSpc>
              <a:spcAft>
                <a:spcPts val="629"/>
              </a:spcAft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LED Dims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562" name=""/>
          <p:cNvSpPr/>
          <p:nvPr/>
        </p:nvSpPr>
        <p:spPr>
          <a:xfrm>
            <a:off x="5331600" y="2421720"/>
            <a:ext cx="234360" cy="27468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5959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63" name=""/>
          <p:cNvSpPr/>
          <p:nvPr/>
        </p:nvSpPr>
        <p:spPr>
          <a:xfrm>
            <a:off x="5669280" y="2103120"/>
            <a:ext cx="1564200" cy="91296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68760" tIns="95400" bIns="95760" anchor="ctr">
            <a:noAutofit/>
          </a:bodyPr>
          <a:p>
            <a:pPr algn="ctr">
              <a:lnSpc>
                <a:spcPct val="90000"/>
              </a:lnSpc>
              <a:spcAft>
                <a:spcPts val="629"/>
              </a:spcAft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Goes completely off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564" name=""/>
          <p:cNvSpPr/>
          <p:nvPr/>
        </p:nvSpPr>
        <p:spPr>
          <a:xfrm>
            <a:off x="7344360" y="2421720"/>
            <a:ext cx="234360" cy="27468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5959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endParaRPr b="0" lang="en-US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65" name=""/>
          <p:cNvSpPr/>
          <p:nvPr/>
        </p:nvSpPr>
        <p:spPr>
          <a:xfrm>
            <a:off x="7676640" y="2103120"/>
            <a:ext cx="1107000" cy="91296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b4c7dc"/>
              </a:gs>
              <a:gs pos="100000">
                <a:srgbClr val="5074b9"/>
              </a:gs>
            </a:gsLst>
            <a:lin ang="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5400" rIns="68760" tIns="95400" bIns="95760" anchor="ctr">
            <a:noAutofit/>
          </a:bodyPr>
          <a:p>
            <a:pPr algn="ctr">
              <a:lnSpc>
                <a:spcPct val="90000"/>
              </a:lnSpc>
              <a:spcAft>
                <a:spcPts val="629"/>
              </a:spcAft>
              <a:tabLst>
                <a:tab algn="l" pos="0"/>
              </a:tabLst>
            </a:pPr>
            <a:r>
              <a:rPr b="0" lang="en-US" sz="1600" strike="noStrike" u="none">
                <a:solidFill>
                  <a:srgbClr val="ffffff"/>
                </a:solidFill>
                <a:effectLst/>
                <a:uFillTx/>
                <a:latin typeface="Courier New"/>
                <a:ea typeface="Osaka"/>
              </a:rPr>
              <a:t>Rinse &amp; Repeat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ourier New"/>
            </a:endParaRPr>
          </a:p>
        </p:txBody>
      </p:sp>
      <p:sp>
        <p:nvSpPr>
          <p:cNvPr id="566" name=""/>
          <p:cNvSpPr txBox="1"/>
          <p:nvPr/>
        </p:nvSpPr>
        <p:spPr>
          <a:xfrm>
            <a:off x="6255360" y="2919960"/>
            <a:ext cx="904680" cy="461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b="0" lang="en-US" sz="1800" strike="noStrike" u="none">
                <a:solidFill>
                  <a:srgbClr val="ffffff"/>
                </a:solidFill>
                <a:effectLst/>
                <a:uFillTx/>
                <a:latin typeface="Arial"/>
                <a:ea typeface="Osaka"/>
              </a:rPr>
              <a:t>Goes c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567" name="Table 1_4"/>
          <p:cNvGraphicFramePr/>
          <p:nvPr/>
        </p:nvGraphicFramePr>
        <p:xfrm>
          <a:off x="1762200" y="4412880"/>
          <a:ext cx="5951160" cy="956880"/>
        </p:xfrm>
        <a:graphic>
          <a:graphicData uri="http://schemas.openxmlformats.org/drawingml/2006/table">
            <a:tbl>
              <a:tblPr/>
              <a:tblGrid>
                <a:gridCol w="2975760"/>
                <a:gridCol w="2975760"/>
              </a:tblGrid>
              <a:tr h="47844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en-US" sz="2400" strike="noStrike" u="none">
                          <a:solidFill>
                            <a:srgbClr val="ffffff"/>
                          </a:solidFill>
                          <a:effectLst/>
                          <a:uFillTx/>
                          <a:latin typeface="Cambria"/>
                          <a:ea typeface="Osaka"/>
                        </a:rPr>
                        <a:t>Inputs</a:t>
                      </a:r>
                      <a:endParaRPr b="0" lang="en-US" sz="2400" strike="noStrike" u="none">
                        <a:solidFill>
                          <a:srgbClr val="ffffff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en-US" sz="2400" strike="noStrike" u="none">
                          <a:solidFill>
                            <a:srgbClr val="ffffff"/>
                          </a:solidFill>
                          <a:effectLst/>
                          <a:uFillTx/>
                          <a:latin typeface="Cambria"/>
                          <a:ea typeface="Osaka"/>
                        </a:rPr>
                        <a:t>Outputs</a:t>
                      </a:r>
                      <a:endParaRPr b="0" lang="en-US" sz="2400" strike="noStrike" u="none">
                        <a:solidFill>
                          <a:srgbClr val="ffffff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3333cc"/>
                    </a:solidFill>
                  </a:tcPr>
                </a:tc>
              </a:tr>
              <a:tr h="478800"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en-US" sz="24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Osaka"/>
                        </a:rPr>
                        <a:t>None</a:t>
                      </a:r>
                      <a:endParaRPr b="0" lang="en-US" sz="24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f5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en-US" sz="24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Osaka"/>
                        </a:rPr>
                        <a:t>LED/resistor</a:t>
                      </a:r>
                      <a:endParaRPr b="0" lang="en-US" sz="24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f5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 type="title"/>
          </p:nvPr>
        </p:nvSpPr>
        <p:spPr>
          <a:xfrm>
            <a:off x="685800" y="16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Project #2 – Fade</a:t>
            </a:r>
            <a:br>
              <a:rPr sz="3200"/>
            </a:b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Schematic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569" name="PlaceHolder 2"/>
          <p:cNvSpPr>
            <a:spLocks noGrp="1"/>
          </p:cNvSpPr>
          <p:nvPr>
            <p:ph/>
          </p:nvPr>
        </p:nvSpPr>
        <p:spPr>
          <a:xfrm>
            <a:off x="6313320" y="2314080"/>
            <a:ext cx="2714400" cy="2074320"/>
          </a:xfrm>
          <a:prstGeom prst="rect">
            <a:avLst/>
          </a:prstGeom>
          <a:noFill/>
          <a:ln w="31680">
            <a:solidFill>
              <a:srgbClr val="000000"/>
            </a:solidFill>
            <a:round/>
          </a:ln>
        </p:spPr>
        <p:txBody>
          <a:bodyPr lIns="90000" rIns="90000" tIns="46800" bIns="46800" anchor="t">
            <a:noAutofit/>
          </a:bodyPr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Move the blue wire to </a:t>
            </a:r>
            <a:r>
              <a:rPr b="0" lang="en-US" sz="2400" strike="noStrike" u="sng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pin 9 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(or  3, 5, 6, 10 or 11) on the microcontroller board.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pic>
        <p:nvPicPr>
          <p:cNvPr id="570" name="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>
            <a:off x="1463040" y="1242360"/>
            <a:ext cx="4200840" cy="50803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/>
          </p:cNvSpPr>
          <p:nvPr>
            <p:ph type="title"/>
          </p:nvPr>
        </p:nvSpPr>
        <p:spPr>
          <a:xfrm>
            <a:off x="685800" y="16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Project #2 – Fade</a:t>
            </a:r>
            <a:br>
              <a:rPr sz="3200"/>
            </a:b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Wiring Diagram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572" name="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>
            <a:off x="3931920" y="1919880"/>
            <a:ext cx="5114520" cy="3880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73" name="" descr="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274320" y="1540440"/>
            <a:ext cx="3565080" cy="4311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Fading in and Fading Out </a:t>
            </a:r>
            <a:br>
              <a:rPr sz="3200"/>
            </a:b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(Analog or Digital?)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575" name="PlaceHolder 2"/>
          <p:cNvSpPr>
            <a:spLocks noGrp="1"/>
          </p:cNvSpPr>
          <p:nvPr>
            <p:ph/>
          </p:nvPr>
        </p:nvSpPr>
        <p:spPr>
          <a:xfrm>
            <a:off x="685800" y="1675800"/>
            <a:ext cx="7770600" cy="441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3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A few pins on the Arduino allow for us to modify the output to “mimic” an analog signal.</a:t>
            </a: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3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This is done by a technique called:</a:t>
            </a: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3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	</a:t>
            </a:r>
            <a:r>
              <a:rPr b="0" lang="en-US" sz="3000" strike="noStrike" u="sng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Pulse Width Modulation (PWM)</a:t>
            </a: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Concepts: Analog vs. Digital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577" name="PlaceHolder 2"/>
          <p:cNvSpPr>
            <a:spLocks noGrp="1"/>
          </p:cNvSpPr>
          <p:nvPr>
            <p:ph/>
          </p:nvPr>
        </p:nvSpPr>
        <p:spPr>
          <a:xfrm>
            <a:off x="483120" y="1325160"/>
            <a:ext cx="8203680" cy="1454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To create an analog signal, the microcontroller uses a technique called PWM. By varying the </a:t>
            </a:r>
            <a:r>
              <a:rPr b="0" lang="en-US" sz="2400" strike="noStrike" u="sng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duty cycle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, we can fool the eye into seeing an average brightness.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sp>
        <p:nvSpPr>
          <p:cNvPr id="578" name="PlaceHolder 3"/>
          <p:cNvSpPr>
            <a:spLocks noGrp="1"/>
          </p:cNvSpPr>
          <p:nvPr>
            <p:ph/>
          </p:nvPr>
        </p:nvSpPr>
        <p:spPr>
          <a:xfrm>
            <a:off x="2011680" y="3151440"/>
            <a:ext cx="5702040" cy="659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 algn="ctr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Osaka"/>
              </a:rPr>
              <a:t>Pulse Width Modulation (PWM)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sp>
        <p:nvSpPr>
          <p:cNvPr id="579" name="Rectangle 5"/>
          <p:cNvSpPr/>
          <p:nvPr/>
        </p:nvSpPr>
        <p:spPr>
          <a:xfrm>
            <a:off x="1209240" y="3112200"/>
            <a:ext cx="6857640" cy="2606040"/>
          </a:xfrm>
          <a:prstGeom prst="rect">
            <a:avLst/>
          </a:prstGeom>
          <a:noFill/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80" name="" descr=""/>
          <p:cNvPicPr/>
          <p:nvPr/>
        </p:nvPicPr>
        <p:blipFill>
          <a:blip r:embed="rId1"/>
          <a:stretch/>
        </p:blipFill>
        <p:spPr>
          <a:xfrm>
            <a:off x="2496600" y="3706560"/>
            <a:ext cx="4333680" cy="1828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81" name="" descr=""/>
          <p:cNvPicPr/>
          <p:nvPr/>
        </p:nvPicPr>
        <p:blipFill>
          <a:blip r:embed="rId2"/>
          <a:stretch/>
        </p:blipFill>
        <p:spPr>
          <a:xfrm>
            <a:off x="1305360" y="3889440"/>
            <a:ext cx="1085760" cy="1425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82" name="" descr=""/>
          <p:cNvPicPr/>
          <p:nvPr/>
        </p:nvPicPr>
        <p:blipFill>
          <a:blip r:embed="rId3"/>
          <a:stretch/>
        </p:blipFill>
        <p:spPr>
          <a:xfrm>
            <a:off x="7250040" y="5042520"/>
            <a:ext cx="487800" cy="640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83" name="" descr=""/>
          <p:cNvPicPr/>
          <p:nvPr/>
        </p:nvPicPr>
        <p:blipFill>
          <a:blip r:embed="rId4"/>
          <a:stretch/>
        </p:blipFill>
        <p:spPr>
          <a:xfrm>
            <a:off x="7254000" y="3690360"/>
            <a:ext cx="487800" cy="640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84" name="" descr=""/>
          <p:cNvPicPr/>
          <p:nvPr/>
        </p:nvPicPr>
        <p:blipFill>
          <a:blip r:embed="rId5"/>
          <a:stretch/>
        </p:blipFill>
        <p:spPr>
          <a:xfrm>
            <a:off x="7250040" y="4366080"/>
            <a:ext cx="487800" cy="6404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/>
          </p:cNvSpPr>
          <p:nvPr>
            <p:ph type="title"/>
          </p:nvPr>
        </p:nvSpPr>
        <p:spPr>
          <a:xfrm>
            <a:off x="365760" y="304560"/>
            <a:ext cx="841248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Programming Concepts: Variable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586" name="Picture 14" descr="http://www.photosinbox.com/download/ceramic-cup.jpg"/>
          <p:cNvPicPr/>
          <p:nvPr/>
        </p:nvPicPr>
        <p:blipFill>
          <a:blip r:embed="rId1"/>
          <a:stretch/>
        </p:blipFill>
        <p:spPr>
          <a:xfrm>
            <a:off x="0" y="1919880"/>
            <a:ext cx="4229280" cy="3383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87" name="" descr=""/>
          <p:cNvPicPr/>
          <p:nvPr/>
        </p:nvPicPr>
        <p:blipFill>
          <a:blip r:embed="rId2"/>
          <a:stretch/>
        </p:blipFill>
        <p:spPr>
          <a:xfrm>
            <a:off x="4114800" y="1737000"/>
            <a:ext cx="4211280" cy="2926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title"/>
          </p:nvPr>
        </p:nvSpPr>
        <p:spPr>
          <a:xfrm>
            <a:off x="365760" y="304560"/>
            <a:ext cx="841248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Programming Concepts: Variable Types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589" name="PlaceHolder 2"/>
          <p:cNvSpPr>
            <a:spLocks noGrp="1"/>
          </p:cNvSpPr>
          <p:nvPr>
            <p:ph/>
          </p:nvPr>
        </p:nvSpPr>
        <p:spPr>
          <a:xfrm>
            <a:off x="685800" y="1371600"/>
            <a:ext cx="7770600" cy="609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Variable Types:</a:t>
            </a: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sp>
        <p:nvSpPr>
          <p:cNvPr id="590" name="Rectangle 5"/>
          <p:cNvSpPr/>
          <p:nvPr/>
        </p:nvSpPr>
        <p:spPr>
          <a:xfrm>
            <a:off x="1401120" y="3695760"/>
            <a:ext cx="1371240" cy="364320"/>
          </a:xfrm>
          <a:prstGeom prst="rect">
            <a:avLst/>
          </a:prstGeom>
          <a:solidFill>
            <a:srgbClr val="00b8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ffffff"/>
                </a:solidFill>
                <a:effectLst/>
                <a:uFillTx/>
                <a:latin typeface="Arial"/>
                <a:ea typeface="ＭＳ Ｐゴシック"/>
              </a:rPr>
              <a:t>8 bits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1" name="Rectangle 12"/>
          <p:cNvSpPr/>
          <p:nvPr/>
        </p:nvSpPr>
        <p:spPr>
          <a:xfrm>
            <a:off x="3571560" y="3695760"/>
            <a:ext cx="1371240" cy="364320"/>
          </a:xfrm>
          <a:prstGeom prst="rect">
            <a:avLst/>
          </a:prstGeom>
          <a:solidFill>
            <a:srgbClr val="00b8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ffffff"/>
                </a:solidFill>
                <a:effectLst/>
                <a:uFillTx/>
                <a:latin typeface="Arial"/>
                <a:ea typeface="ＭＳ Ｐゴシック"/>
              </a:rPr>
              <a:t>16 bits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2" name="Rectangle 13"/>
          <p:cNvSpPr/>
          <p:nvPr/>
        </p:nvSpPr>
        <p:spPr>
          <a:xfrm>
            <a:off x="6221880" y="3731760"/>
            <a:ext cx="1371240" cy="364320"/>
          </a:xfrm>
          <a:prstGeom prst="rect">
            <a:avLst/>
          </a:prstGeom>
          <a:solidFill>
            <a:srgbClr val="00b8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ffffff"/>
                </a:solidFill>
                <a:effectLst/>
                <a:uFillTx/>
                <a:latin typeface="Arial"/>
                <a:ea typeface="ＭＳ Ｐゴシック"/>
              </a:rPr>
              <a:t>32 bits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93" name="Rectangle 6"/>
          <p:cNvSpPr/>
          <p:nvPr/>
        </p:nvSpPr>
        <p:spPr>
          <a:xfrm>
            <a:off x="1028160" y="4376520"/>
            <a:ext cx="2141280" cy="131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byte/char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2</a:t>
            </a:r>
            <a:r>
              <a:rPr b="0" lang="en-US" sz="2000" strike="noStrike" u="none" baseline="33000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8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 = 256 values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(0 - 255)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sp>
        <p:nvSpPr>
          <p:cNvPr id="594" name="Rectangle 15"/>
          <p:cNvSpPr/>
          <p:nvPr/>
        </p:nvSpPr>
        <p:spPr>
          <a:xfrm>
            <a:off x="3039840" y="4376160"/>
            <a:ext cx="2518560" cy="161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int/ unsigned int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2</a:t>
            </a:r>
            <a:r>
              <a:rPr b="0" lang="en-US" sz="2000" strike="noStrike" u="none" baseline="33000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16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 = 65,536 values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(-32728 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– 32727)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(0 – 65535)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sp>
        <p:nvSpPr>
          <p:cNvPr id="595" name="Rectangle 17"/>
          <p:cNvSpPr/>
          <p:nvPr/>
        </p:nvSpPr>
        <p:spPr>
          <a:xfrm>
            <a:off x="5394960" y="4412160"/>
            <a:ext cx="3200400" cy="191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long/unsigned long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</a:rPr>
              <a:t>2</a:t>
            </a:r>
            <a:r>
              <a:rPr b="0" lang="en-US" sz="2000" strike="noStrike" u="none" baseline="33000">
                <a:solidFill>
                  <a:srgbClr val="000000"/>
                </a:solidFill>
                <a:effectLst/>
                <a:uFillTx/>
                <a:latin typeface="Cambria"/>
              </a:rPr>
              <a:t>32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</a:rPr>
              <a:t> = 4,294,967,296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Noto Sans CJK SC"/>
              </a:rPr>
              <a:t>(-2147483648 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– 2147483647)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Noto Sans CJK SC"/>
              </a:rPr>
              <a:t>(0 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–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</a:rPr>
              <a:t> 4294967295)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pic>
        <p:nvPicPr>
          <p:cNvPr id="596" name="Picture 2" descr="http://www.photosinbox.com/download/ceramic-cup.jpg"/>
          <p:cNvPicPr/>
          <p:nvPr/>
        </p:nvPicPr>
        <p:blipFill>
          <a:blip r:embed="rId1"/>
          <a:stretch/>
        </p:blipFill>
        <p:spPr>
          <a:xfrm>
            <a:off x="4763880" y="642600"/>
            <a:ext cx="4563000" cy="3657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97" name="Picture 2" descr="http://www.photosinbox.com/download/ceramic-cup.jpg"/>
          <p:cNvPicPr/>
          <p:nvPr/>
        </p:nvPicPr>
        <p:blipFill>
          <a:blip r:embed="rId2"/>
          <a:stretch/>
        </p:blipFill>
        <p:spPr>
          <a:xfrm>
            <a:off x="3167280" y="2141640"/>
            <a:ext cx="2286000" cy="1828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98" name="Picture 2" descr="http://www.photosinbox.com/download/ceramic-cup.jpg"/>
          <p:cNvPicPr/>
          <p:nvPr/>
        </p:nvPicPr>
        <p:blipFill>
          <a:blip r:embed="rId3"/>
          <a:stretch/>
        </p:blipFill>
        <p:spPr>
          <a:xfrm>
            <a:off x="1531080" y="2889000"/>
            <a:ext cx="1143000" cy="9144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How Big Is 2</a:t>
            </a:r>
            <a:r>
              <a:rPr b="0" lang="en-US" sz="3200" strike="noStrike" u="none" baseline="33000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32</a:t>
            </a: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?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600" name="PlaceHolder 2"/>
          <p:cNvSpPr>
            <a:spLocks noGrp="1"/>
          </p:cNvSpPr>
          <p:nvPr>
            <p:ph/>
          </p:nvPr>
        </p:nvSpPr>
        <p:spPr>
          <a:xfrm>
            <a:off x="685800" y="1675800"/>
            <a:ext cx="4343400" cy="441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3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The function millis() returns the number of milliseconds since the program started</a:t>
            </a: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3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The type of data millis() returns is an </a:t>
            </a:r>
            <a:r>
              <a:rPr b="0" lang="en-US" sz="3000" strike="noStrike" u="sng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unsigned long int</a:t>
            </a: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GB" sz="3000" strike="noStrike" u="none">
                <a:solidFill>
                  <a:srgbClr val="000000"/>
                </a:solidFill>
                <a:effectLst/>
                <a:uFillTx/>
                <a:latin typeface="Cambria"/>
              </a:rPr>
              <a:t>4,294,967,296 milliseconds is 49.71 days</a:t>
            </a: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pic>
        <p:nvPicPr>
          <p:cNvPr id="601" name="" descr=""/>
          <p:cNvPicPr/>
          <p:nvPr/>
        </p:nvPicPr>
        <p:blipFill>
          <a:blip r:embed="rId1"/>
          <a:stretch/>
        </p:blipFill>
        <p:spPr>
          <a:xfrm>
            <a:off x="2743560" y="1770120"/>
            <a:ext cx="9143640" cy="6093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Included Components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graphicFrame>
        <p:nvGraphicFramePr>
          <p:cNvPr id="77" name="Table 1_0"/>
          <p:cNvGraphicFramePr/>
          <p:nvPr/>
        </p:nvGraphicFramePr>
        <p:xfrm>
          <a:off x="457200" y="1200600"/>
          <a:ext cx="8457480" cy="4975560"/>
        </p:xfrm>
        <a:graphic>
          <a:graphicData uri="http://schemas.openxmlformats.org/drawingml/2006/table">
            <a:tbl>
              <a:tblPr/>
              <a:tblGrid>
                <a:gridCol w="1776600"/>
                <a:gridCol w="1638720"/>
                <a:gridCol w="1544760"/>
                <a:gridCol w="1725120"/>
                <a:gridCol w="1772640"/>
              </a:tblGrid>
              <a:tr h="575640">
                <a:tc>
                  <a:txBody>
                    <a:bodyPr lIns="77760" rIns="77760" tIns="6336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20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Push Button</a:t>
                      </a:r>
                      <a:endParaRPr b="0" lang="en-US" sz="20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Digital Input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Switch - Closes or opens circuit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706320">
                <a:tc>
                  <a:txBody>
                    <a:bodyPr lIns="77760" rIns="77760" tIns="6336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20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Trim potentiometer</a:t>
                      </a:r>
                      <a:endParaRPr b="0" lang="en-US" sz="20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Analog Input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Variable resistor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Also called a Trimpot.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75640">
                <a:tc>
                  <a:txBody>
                    <a:bodyPr lIns="77760" rIns="77760" tIns="57240" bIns="40320" anchor="t">
                      <a:noAutofit/>
                    </a:bodyPr>
                    <a:p>
                      <a:r>
                        <a:rPr b="0" lang="en-US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</a:rPr>
                        <a:t>Resistor</a:t>
                      </a:r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0960" rIns="30960" tIns="44640" bIns="30960" anchor="t">
                      <a:noAutofit/>
                    </a:bodyPr>
                    <a:p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30960" marR="3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Passive Component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Drops Voltage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Color-Coded for Different Values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75640">
                <a:tc>
                  <a:txBody>
                    <a:bodyPr lIns="77760" rIns="77760" tIns="5724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20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Photoresistor</a:t>
                      </a:r>
                      <a:endParaRPr b="0" lang="en-US" sz="20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30960" rIns="30960" tIns="44640" bIns="30960" anchor="t">
                      <a:noAutofit/>
                    </a:bodyPr>
                    <a:p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30960" marR="3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Analog Input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Light Dependent Resistor (LDR)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Resistance varies with light.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75640">
                <a:tc>
                  <a:txBody>
                    <a:bodyPr lIns="77760" rIns="77760" tIns="6336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20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LED</a:t>
                      </a:r>
                      <a:endParaRPr b="0" lang="en-US" sz="20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Digital &amp; Analog Output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Emits a single wavelength light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75640">
                <a:tc>
                  <a:txBody>
                    <a:bodyPr lIns="77760" rIns="77760" tIns="5724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20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RGB LED</a:t>
                      </a:r>
                      <a:endParaRPr b="0" lang="en-US" sz="20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Digital &amp; Analog Output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16,777,216 different colors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Ooh... So pretty.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75640">
                <a:tc>
                  <a:txBody>
                    <a:bodyPr lIns="77760" rIns="77760" tIns="5724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20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Jumper Wires</a:t>
                      </a:r>
                      <a:endParaRPr b="0" lang="en-US" sz="20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Interconnect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Connects other components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Your extroverted friend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815760">
                <a:tc>
                  <a:txBody>
                    <a:bodyPr lIns="77760" rIns="77760" tIns="5724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20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Breadboard</a:t>
                      </a:r>
                      <a:endParaRPr b="0" lang="en-US" sz="20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Interconnect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Where the connections happen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0" lang="en-US" sz="16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Cambria"/>
                          <a:ea typeface="ＭＳ Ｐゴシック"/>
                        </a:rPr>
                        <a:t>The neighborhood pub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mbria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8" name="Picture 72_0" descr=""/>
          <p:cNvPicPr/>
          <p:nvPr/>
        </p:nvPicPr>
        <p:blipFill>
          <a:blip r:embed="rId1"/>
          <a:stretch/>
        </p:blipFill>
        <p:spPr>
          <a:xfrm>
            <a:off x="2209680" y="1276920"/>
            <a:ext cx="699840" cy="680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9" name="Picture 71_0" descr=""/>
          <p:cNvPicPr/>
          <p:nvPr/>
        </p:nvPicPr>
        <p:blipFill>
          <a:blip r:embed="rId2"/>
          <a:stretch/>
        </p:blipFill>
        <p:spPr>
          <a:xfrm>
            <a:off x="2895480" y="1729800"/>
            <a:ext cx="729720" cy="658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0" name="Picture 70_0" descr=""/>
          <p:cNvPicPr/>
          <p:nvPr/>
        </p:nvPicPr>
        <p:blipFill>
          <a:blip r:embed="rId3"/>
          <a:stretch/>
        </p:blipFill>
        <p:spPr>
          <a:xfrm>
            <a:off x="2286000" y="2971440"/>
            <a:ext cx="1450440" cy="286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1" name="Picture 76_0" descr=""/>
          <p:cNvPicPr/>
          <p:nvPr/>
        </p:nvPicPr>
        <p:blipFill>
          <a:blip r:embed="rId4"/>
          <a:stretch/>
        </p:blipFill>
        <p:spPr>
          <a:xfrm>
            <a:off x="2274840" y="4112280"/>
            <a:ext cx="1199880" cy="39024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82" name="Table 16_0"/>
          <p:cNvGraphicFramePr/>
          <p:nvPr/>
        </p:nvGraphicFramePr>
        <p:xfrm>
          <a:off x="457200" y="930960"/>
          <a:ext cx="8457480" cy="358560"/>
        </p:xfrm>
        <a:graphic>
          <a:graphicData uri="http://schemas.openxmlformats.org/drawingml/2006/table">
            <a:tbl>
              <a:tblPr/>
              <a:tblGrid>
                <a:gridCol w="1776600"/>
                <a:gridCol w="1638720"/>
                <a:gridCol w="1544760"/>
                <a:gridCol w="1725120"/>
                <a:gridCol w="1772640"/>
              </a:tblGrid>
              <a:tr h="358920">
                <a:tc>
                  <a:txBody>
                    <a:bodyPr lIns="77760" rIns="77760" tIns="6336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1" lang="en-US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ＭＳ Ｐゴシック"/>
                        </a:rPr>
                        <a:t>Name</a:t>
                      </a:r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1" lang="en-US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ＭＳ Ｐゴシック"/>
                        </a:rPr>
                        <a:t>Image</a:t>
                      </a:r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1" lang="en-US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ＭＳ Ｐゴシック"/>
                        </a:rPr>
                        <a:t>Type</a:t>
                      </a:r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1" lang="en-US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ＭＳ Ｐゴシック"/>
                        </a:rPr>
                        <a:t>Function</a:t>
                      </a:r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 lIns="77760" rIns="77760" tIns="54000" bIns="40320" anchor="t">
                      <a:noAutofit/>
                    </a:bodyPr>
                    <a:p>
                      <a:pPr>
                        <a:lnSpc>
                          <a:spcPct val="93000"/>
                        </a:lnSpc>
                        <a:tabLst>
                          <a:tab algn="l" pos="0"/>
                        </a:tabLst>
                      </a:pPr>
                      <a:r>
                        <a:rPr b="1" lang="en-US" sz="18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ＭＳ Ｐゴシック"/>
                        </a:rPr>
                        <a:t>Notes</a:t>
                      </a:r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77760" marR="777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3" name="" descr=""/>
          <p:cNvPicPr/>
          <p:nvPr/>
        </p:nvPicPr>
        <p:blipFill>
          <a:blip r:embed="rId5"/>
          <a:stretch/>
        </p:blipFill>
        <p:spPr>
          <a:xfrm rot="5400000">
            <a:off x="2721600" y="2936880"/>
            <a:ext cx="468000" cy="1586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4" name="" descr=""/>
          <p:cNvPicPr/>
          <p:nvPr/>
        </p:nvPicPr>
        <p:blipFill>
          <a:blip r:embed="rId6"/>
          <a:stretch/>
        </p:blipFill>
        <p:spPr>
          <a:xfrm>
            <a:off x="2194560" y="4564080"/>
            <a:ext cx="1704600" cy="542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5" name="" descr=""/>
          <p:cNvPicPr/>
          <p:nvPr/>
        </p:nvPicPr>
        <p:blipFill>
          <a:blip r:embed="rId7"/>
          <a:stretch/>
        </p:blipFill>
        <p:spPr>
          <a:xfrm>
            <a:off x="2124360" y="5181120"/>
            <a:ext cx="1716120" cy="1169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6" name="" descr=""/>
          <p:cNvPicPr/>
          <p:nvPr/>
        </p:nvPicPr>
        <p:blipFill>
          <a:blip r:embed="rId8"/>
          <a:stretch/>
        </p:blipFill>
        <p:spPr>
          <a:xfrm>
            <a:off x="2103120" y="2388600"/>
            <a:ext cx="1692720" cy="412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/>
          </p:cNvSpPr>
          <p:nvPr>
            <p:ph type="title"/>
          </p:nvPr>
        </p:nvSpPr>
        <p:spPr>
          <a:xfrm>
            <a:off x="365760" y="304560"/>
            <a:ext cx="841248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Variables: Which Cup Should You Choose?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603" name="PlaceHolder 2"/>
          <p:cNvSpPr>
            <a:spLocks noGrp="1"/>
          </p:cNvSpPr>
          <p:nvPr>
            <p:ph/>
          </p:nvPr>
        </p:nvSpPr>
        <p:spPr>
          <a:xfrm>
            <a:off x="685800" y="1371600"/>
            <a:ext cx="7770600" cy="609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Variable Types:</a:t>
            </a: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sp>
        <p:nvSpPr>
          <p:cNvPr id="604" name="Rectangle 40"/>
          <p:cNvSpPr/>
          <p:nvPr/>
        </p:nvSpPr>
        <p:spPr>
          <a:xfrm>
            <a:off x="1401120" y="3695760"/>
            <a:ext cx="1371240" cy="364320"/>
          </a:xfrm>
          <a:prstGeom prst="rect">
            <a:avLst/>
          </a:prstGeom>
          <a:solidFill>
            <a:srgbClr val="00b8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ffffff"/>
                </a:solidFill>
                <a:effectLst/>
                <a:uFillTx/>
                <a:latin typeface="Arial"/>
                <a:ea typeface="ＭＳ Ｐゴシック"/>
              </a:rPr>
              <a:t>8 bits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5" name="Rectangle 41"/>
          <p:cNvSpPr/>
          <p:nvPr/>
        </p:nvSpPr>
        <p:spPr>
          <a:xfrm>
            <a:off x="3571560" y="3695760"/>
            <a:ext cx="1371240" cy="364320"/>
          </a:xfrm>
          <a:prstGeom prst="rect">
            <a:avLst/>
          </a:prstGeom>
          <a:solidFill>
            <a:srgbClr val="00b8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ffffff"/>
                </a:solidFill>
                <a:effectLst/>
                <a:uFillTx/>
                <a:latin typeface="Arial"/>
                <a:ea typeface="ＭＳ Ｐゴシック"/>
              </a:rPr>
              <a:t>16 bits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6" name="Rectangle 42"/>
          <p:cNvSpPr/>
          <p:nvPr/>
        </p:nvSpPr>
        <p:spPr>
          <a:xfrm>
            <a:off x="6221880" y="3731760"/>
            <a:ext cx="1371240" cy="364320"/>
          </a:xfrm>
          <a:prstGeom prst="rect">
            <a:avLst/>
          </a:prstGeom>
          <a:solidFill>
            <a:srgbClr val="00b8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ffffff"/>
                </a:solidFill>
                <a:effectLst/>
                <a:uFillTx/>
                <a:latin typeface="Arial"/>
                <a:ea typeface="ＭＳ Ｐゴシック"/>
              </a:rPr>
              <a:t>32 bits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7" name="Rectangle 43"/>
          <p:cNvSpPr/>
          <p:nvPr/>
        </p:nvSpPr>
        <p:spPr>
          <a:xfrm>
            <a:off x="1028160" y="4376520"/>
            <a:ext cx="2141280" cy="131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byte/char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2</a:t>
            </a:r>
            <a:r>
              <a:rPr b="0" lang="en-US" sz="2000" strike="noStrike" u="none" baseline="33000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8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 = 256 values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(0 - 255)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sp>
        <p:nvSpPr>
          <p:cNvPr id="608" name="Rectangle 44"/>
          <p:cNvSpPr/>
          <p:nvPr/>
        </p:nvSpPr>
        <p:spPr>
          <a:xfrm>
            <a:off x="3039840" y="4376160"/>
            <a:ext cx="2518560" cy="161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int/ unsigned int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2</a:t>
            </a:r>
            <a:r>
              <a:rPr b="0" lang="en-US" sz="2000" strike="noStrike" u="none" baseline="33000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16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 = 65,536 values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(-32728 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– 32727)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(0 – 65535)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sp>
        <p:nvSpPr>
          <p:cNvPr id="609" name="Rectangle 45"/>
          <p:cNvSpPr/>
          <p:nvPr/>
        </p:nvSpPr>
        <p:spPr>
          <a:xfrm>
            <a:off x="5394960" y="4412160"/>
            <a:ext cx="3200400" cy="191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long/unsigned long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</a:rPr>
              <a:t>2</a:t>
            </a:r>
            <a:r>
              <a:rPr b="0" lang="en-US" sz="2000" strike="noStrike" u="none" baseline="33000">
                <a:solidFill>
                  <a:srgbClr val="000000"/>
                </a:solidFill>
                <a:effectLst/>
                <a:uFillTx/>
                <a:latin typeface="Cambria"/>
              </a:rPr>
              <a:t>32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</a:rPr>
              <a:t> = 4,294,967,296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Noto Sans CJK SC"/>
              </a:rPr>
              <a:t>(-2147483648 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– 2147483647)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Noto Sans CJK SC"/>
              </a:rPr>
              <a:t>(0 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–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</a:rPr>
              <a:t> 4294967295)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pic>
        <p:nvPicPr>
          <p:cNvPr id="610" name="Picture 18" descr="http://www.photosinbox.com/download/ceramic-cup.jpg"/>
          <p:cNvPicPr/>
          <p:nvPr/>
        </p:nvPicPr>
        <p:blipFill>
          <a:blip r:embed="rId1"/>
          <a:stretch/>
        </p:blipFill>
        <p:spPr>
          <a:xfrm>
            <a:off x="4763880" y="642600"/>
            <a:ext cx="4563000" cy="3657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1" name="Picture 19" descr="http://www.photosinbox.com/download/ceramic-cup.jpg"/>
          <p:cNvPicPr/>
          <p:nvPr/>
        </p:nvPicPr>
        <p:blipFill>
          <a:blip r:embed="rId2"/>
          <a:stretch/>
        </p:blipFill>
        <p:spPr>
          <a:xfrm>
            <a:off x="3167280" y="2141640"/>
            <a:ext cx="2286000" cy="1828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2" name="Picture 20" descr="http://www.photosinbox.com/download/ceramic-cup.jpg"/>
          <p:cNvPicPr/>
          <p:nvPr/>
        </p:nvPicPr>
        <p:blipFill>
          <a:blip r:embed="rId3"/>
          <a:stretch/>
        </p:blipFill>
        <p:spPr>
          <a:xfrm>
            <a:off x="1531080" y="2889000"/>
            <a:ext cx="1143000" cy="9144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PlaceHolder 1"/>
          <p:cNvSpPr>
            <a:spLocks noGrp="1"/>
          </p:cNvSpPr>
          <p:nvPr>
            <p:ph type="title"/>
          </p:nvPr>
        </p:nvSpPr>
        <p:spPr>
          <a:xfrm>
            <a:off x="365760" y="304560"/>
            <a:ext cx="841248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Variables: Which Cup Should You Choose?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614" name="PlaceHolder 2"/>
          <p:cNvSpPr>
            <a:spLocks noGrp="1"/>
          </p:cNvSpPr>
          <p:nvPr>
            <p:ph/>
          </p:nvPr>
        </p:nvSpPr>
        <p:spPr>
          <a:xfrm>
            <a:off x="685800" y="1371600"/>
            <a:ext cx="7770600" cy="609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Variable Types:</a:t>
            </a: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sp>
        <p:nvSpPr>
          <p:cNvPr id="615" name="Rectangle 32"/>
          <p:cNvSpPr/>
          <p:nvPr/>
        </p:nvSpPr>
        <p:spPr>
          <a:xfrm>
            <a:off x="1401120" y="3695760"/>
            <a:ext cx="1371240" cy="364320"/>
          </a:xfrm>
          <a:prstGeom prst="rect">
            <a:avLst/>
          </a:prstGeom>
          <a:solidFill>
            <a:srgbClr val="00b8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ffffff"/>
                </a:solidFill>
                <a:effectLst/>
                <a:uFillTx/>
                <a:latin typeface="Arial"/>
                <a:ea typeface="ＭＳ Ｐゴシック"/>
              </a:rPr>
              <a:t>8 bits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6" name="Rectangle 34"/>
          <p:cNvSpPr/>
          <p:nvPr/>
        </p:nvSpPr>
        <p:spPr>
          <a:xfrm>
            <a:off x="3571560" y="3695760"/>
            <a:ext cx="1371240" cy="364320"/>
          </a:xfrm>
          <a:prstGeom prst="rect">
            <a:avLst/>
          </a:prstGeom>
          <a:solidFill>
            <a:srgbClr val="00b8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ffffff"/>
                </a:solidFill>
                <a:effectLst/>
                <a:uFillTx/>
                <a:latin typeface="Arial"/>
                <a:ea typeface="ＭＳ Ｐゴシック"/>
              </a:rPr>
              <a:t>16 bits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7" name="Rectangle 36"/>
          <p:cNvSpPr/>
          <p:nvPr/>
        </p:nvSpPr>
        <p:spPr>
          <a:xfrm>
            <a:off x="6221880" y="3731760"/>
            <a:ext cx="1371240" cy="364320"/>
          </a:xfrm>
          <a:prstGeom prst="rect">
            <a:avLst/>
          </a:prstGeom>
          <a:solidFill>
            <a:srgbClr val="00b8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ffffff"/>
                </a:solidFill>
                <a:effectLst/>
                <a:uFillTx/>
                <a:latin typeface="Arial"/>
                <a:ea typeface="ＭＳ Ｐゴシック"/>
              </a:rPr>
              <a:t>32 bits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8" name="Rectangle 37"/>
          <p:cNvSpPr/>
          <p:nvPr/>
        </p:nvSpPr>
        <p:spPr>
          <a:xfrm>
            <a:off x="1028160" y="4376520"/>
            <a:ext cx="2141280" cy="131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byte/char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2</a:t>
            </a:r>
            <a:r>
              <a:rPr b="0" lang="en-US" sz="2000" strike="noStrike" u="none" baseline="33000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8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 = 256 values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(0 - 255)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sp>
        <p:nvSpPr>
          <p:cNvPr id="619" name="Rectangle 38"/>
          <p:cNvSpPr/>
          <p:nvPr/>
        </p:nvSpPr>
        <p:spPr>
          <a:xfrm>
            <a:off x="3039840" y="4376160"/>
            <a:ext cx="2518560" cy="161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int/ unsigned int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2</a:t>
            </a:r>
            <a:r>
              <a:rPr b="0" lang="en-US" sz="2000" strike="noStrike" u="none" baseline="33000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16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 = 65,536 values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(-32728 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– 32727)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(0 – 65535)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sp>
        <p:nvSpPr>
          <p:cNvPr id="620" name="Rectangle 39"/>
          <p:cNvSpPr/>
          <p:nvPr/>
        </p:nvSpPr>
        <p:spPr>
          <a:xfrm>
            <a:off x="5394960" y="4412160"/>
            <a:ext cx="3200400" cy="191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long/unsigned long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</a:rPr>
              <a:t>2</a:t>
            </a:r>
            <a:r>
              <a:rPr b="0" lang="en-US" sz="2000" strike="noStrike" u="none" baseline="33000">
                <a:solidFill>
                  <a:srgbClr val="000000"/>
                </a:solidFill>
                <a:effectLst/>
                <a:uFillTx/>
                <a:latin typeface="Cambria"/>
              </a:rPr>
              <a:t>32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</a:rPr>
              <a:t> = 4,294,967,296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Noto Sans CJK SC"/>
              </a:rPr>
              <a:t>(-2147483648 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– 2147483647)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algn="ctr">
              <a:lnSpc>
                <a:spcPct val="100000"/>
              </a:lnSpc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Noto Sans CJK SC"/>
              </a:rPr>
              <a:t>(0 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MS PGothic"/>
              </a:rPr>
              <a:t>–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</a:rPr>
              <a:t> 4294967295)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pic>
        <p:nvPicPr>
          <p:cNvPr id="621" name="Picture 15" descr="http://www.photosinbox.com/download/ceramic-cup.jpg"/>
          <p:cNvPicPr/>
          <p:nvPr/>
        </p:nvPicPr>
        <p:blipFill>
          <a:blip r:embed="rId1"/>
          <a:stretch/>
        </p:blipFill>
        <p:spPr>
          <a:xfrm>
            <a:off x="4763880" y="642600"/>
            <a:ext cx="4563000" cy="3657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22" name="Picture 16" descr="http://www.photosinbox.com/download/ceramic-cup.jpg"/>
          <p:cNvPicPr/>
          <p:nvPr/>
        </p:nvPicPr>
        <p:blipFill>
          <a:blip r:embed="rId2"/>
          <a:stretch/>
        </p:blipFill>
        <p:spPr>
          <a:xfrm>
            <a:off x="3167280" y="2141640"/>
            <a:ext cx="2286000" cy="1828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23" name="Picture 17" descr="http://www.photosinbox.com/download/ceramic-cup.jpg"/>
          <p:cNvPicPr/>
          <p:nvPr/>
        </p:nvPicPr>
        <p:blipFill>
          <a:blip r:embed="rId3"/>
          <a:stretch/>
        </p:blipFill>
        <p:spPr>
          <a:xfrm>
            <a:off x="1531080" y="2889000"/>
            <a:ext cx="1143000" cy="914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24" name=""/>
          <p:cNvSpPr/>
          <p:nvPr/>
        </p:nvSpPr>
        <p:spPr>
          <a:xfrm>
            <a:off x="3200400" y="2141640"/>
            <a:ext cx="2286000" cy="3984480"/>
          </a:xfrm>
          <a:prstGeom prst="rect">
            <a:avLst/>
          </a:prstGeom>
          <a:noFill/>
          <a:ln w="38160">
            <a:solidFill>
              <a:srgbClr val="a81315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9080" rIns="109080" tIns="64080" bIns="6408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Programming Concepts:  Variable Scope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626" name="Straight Arrow Connector 8"/>
          <p:cNvSpPr/>
          <p:nvPr/>
        </p:nvSpPr>
        <p:spPr>
          <a:xfrm flipH="1" flipV="1">
            <a:off x="1458720" y="2745720"/>
            <a:ext cx="5016600" cy="163080"/>
          </a:xfrm>
          <a:prstGeom prst="straightConnector1">
            <a:avLst/>
          </a:prstGeom>
          <a:solidFill>
            <a:srgbClr val="00b8ff"/>
          </a:solidFill>
          <a:ln w="31680">
            <a:solidFill>
              <a:srgbClr val="000000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7" name="Straight Arrow Connector 10"/>
          <p:cNvSpPr/>
          <p:nvPr/>
        </p:nvSpPr>
        <p:spPr>
          <a:xfrm flipH="1" flipV="1">
            <a:off x="2286000" y="3931560"/>
            <a:ext cx="3566160" cy="91440"/>
          </a:xfrm>
          <a:prstGeom prst="straightConnector1">
            <a:avLst/>
          </a:prstGeom>
          <a:solidFill>
            <a:srgbClr val="00b8ff"/>
          </a:solidFill>
          <a:ln w="31680">
            <a:solidFill>
              <a:srgbClr val="000000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8" name="Straight Arrow Connector 14"/>
          <p:cNvSpPr/>
          <p:nvPr/>
        </p:nvSpPr>
        <p:spPr>
          <a:xfrm flipH="1">
            <a:off x="2743200" y="4114080"/>
            <a:ext cx="3108960" cy="1280160"/>
          </a:xfrm>
          <a:prstGeom prst="straightConnector1">
            <a:avLst/>
          </a:prstGeom>
          <a:solidFill>
            <a:srgbClr val="00b8ff"/>
          </a:solidFill>
          <a:ln w="31680">
            <a:solidFill>
              <a:srgbClr val="000000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9" name="PlaceHolder 2"/>
          <p:cNvSpPr>
            <a:spLocks noGrp="1"/>
          </p:cNvSpPr>
          <p:nvPr>
            <p:ph/>
          </p:nvPr>
        </p:nvSpPr>
        <p:spPr>
          <a:xfrm>
            <a:off x="5760720" y="2585880"/>
            <a:ext cx="2852280" cy="3539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 algn="ctr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i="1" lang="en-US" sz="3200" strike="noStrike" u="none">
                <a:solidFill>
                  <a:srgbClr val="e72d2f"/>
                </a:solidFill>
                <a:effectLst/>
                <a:uFillTx/>
                <a:latin typeface="Arial"/>
                <a:ea typeface="Osaka"/>
              </a:rPr>
              <a:t>Global 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indent="0" algn="ctr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rgbClr val="e72d2f"/>
                </a:solidFill>
                <a:effectLst/>
                <a:uFillTx/>
                <a:latin typeface="Arial"/>
                <a:ea typeface="Osaka"/>
              </a:rPr>
              <a:t>---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indent="0" algn="ctr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i="1" lang="en-US" sz="3200" strike="noStrike" u="none">
                <a:solidFill>
                  <a:srgbClr val="e72d2f"/>
                </a:solidFill>
                <a:effectLst/>
                <a:uFillTx/>
                <a:latin typeface="Arial"/>
                <a:ea typeface="Osaka"/>
              </a:rPr>
              <a:t>Local</a:t>
            </a:r>
            <a:endParaRPr b="0" lang="en-GB" sz="32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pic>
        <p:nvPicPr>
          <p:cNvPr id="630" name="" descr=""/>
          <p:cNvPicPr/>
          <p:nvPr/>
        </p:nvPicPr>
        <p:blipFill>
          <a:blip r:embed="rId1"/>
          <a:stretch/>
        </p:blipFill>
        <p:spPr>
          <a:xfrm>
            <a:off x="7223760" y="4294800"/>
            <a:ext cx="1636920" cy="1922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31" name="" descr=""/>
          <p:cNvPicPr/>
          <p:nvPr/>
        </p:nvPicPr>
        <p:blipFill>
          <a:blip r:embed="rId2"/>
          <a:stretch/>
        </p:blipFill>
        <p:spPr>
          <a:xfrm>
            <a:off x="5029200" y="822960"/>
            <a:ext cx="1965960" cy="19659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PlaceHolder 1"/>
          <p:cNvSpPr>
            <a:spLocks noGrp="1"/>
          </p:cNvSpPr>
          <p:nvPr>
            <p:ph/>
          </p:nvPr>
        </p:nvSpPr>
        <p:spPr>
          <a:xfrm>
            <a:off x="457200" y="1705320"/>
            <a:ext cx="4650840" cy="411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analogWrite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(pin, val);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Osaka"/>
              </a:rPr>
              <a:t>	</a:t>
            </a:r>
            <a:endParaRPr b="0" lang="en-GB" sz="28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pin</a:t>
            </a: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 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– refers to the OUTPUT pin (limited to pins 3, 5, 6, 9, 10, 11.) – denoted by a ~ symbol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val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 – byte/char value (0 – 255).  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indent="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	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0 =&gt; 0V    |    255 =&gt; 5V  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sp>
        <p:nvSpPr>
          <p:cNvPr id="633" name="PlaceHolder 2"/>
          <p:cNvSpPr>
            <a:spLocks noGrp="1"/>
          </p:cNvSpPr>
          <p:nvPr>
            <p:ph type="title"/>
          </p:nvPr>
        </p:nvSpPr>
        <p:spPr>
          <a:xfrm>
            <a:off x="685800" y="1224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Project #2 – Fade</a:t>
            </a:r>
            <a:br>
              <a:rPr sz="3200"/>
            </a:b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New Command!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634" name="Picture 2" descr="http://arduino.cc/en/uploads/Tutorial/pwm.gif"/>
          <p:cNvPicPr/>
          <p:nvPr/>
        </p:nvPicPr>
        <p:blipFill>
          <a:blip r:embed="rId1"/>
          <a:stretch/>
        </p:blipFill>
        <p:spPr>
          <a:xfrm>
            <a:off x="5181480" y="1368720"/>
            <a:ext cx="3755520" cy="4113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35" name="Rectangle 4"/>
          <p:cNvSpPr/>
          <p:nvPr/>
        </p:nvSpPr>
        <p:spPr>
          <a:xfrm>
            <a:off x="380880" y="1610640"/>
            <a:ext cx="4571640" cy="520200"/>
          </a:xfrm>
          <a:prstGeom prst="rect">
            <a:avLst/>
          </a:prstGeom>
          <a:noFill/>
          <a:ln w="12600">
            <a:solidFill>
              <a:srgbClr val="5983b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46440" bIns="4644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PlaceHolder 1"/>
          <p:cNvSpPr>
            <a:spLocks noGrp="1"/>
          </p:cNvSpPr>
          <p:nvPr>
            <p:ph type="title"/>
          </p:nvPr>
        </p:nvSpPr>
        <p:spPr>
          <a:xfrm>
            <a:off x="685800" y="-24120"/>
            <a:ext cx="7770600" cy="714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Fade - Code Review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637" name="" descr=""/>
          <p:cNvPicPr/>
          <p:nvPr/>
        </p:nvPicPr>
        <p:blipFill>
          <a:blip r:embed="rId1"/>
          <a:stretch/>
        </p:blipFill>
        <p:spPr>
          <a:xfrm>
            <a:off x="502920" y="625320"/>
            <a:ext cx="8039880" cy="5628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Project #2 - Fade</a:t>
            </a:r>
            <a:br>
              <a:rPr sz="3200"/>
            </a:b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Puzzles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639" name="PlaceHolder 2"/>
          <p:cNvSpPr>
            <a:spLocks noGrp="1"/>
          </p:cNvSpPr>
          <p:nvPr>
            <p:ph/>
          </p:nvPr>
        </p:nvSpPr>
        <p:spPr>
          <a:xfrm>
            <a:off x="685800" y="1675800"/>
            <a:ext cx="7770600" cy="441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Challenge 2a 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– Change the rate of the fading in and out. There are at least two different ways to do this – can you figure them out?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Challenge 2b </a:t>
            </a: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– Use 2 (or more) LEDs – so that one fades in as the other one fades out. 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PlaceHolder 1"/>
          <p:cNvSpPr>
            <a:spLocks noGrp="1"/>
          </p:cNvSpPr>
          <p:nvPr>
            <p:ph type="title"/>
          </p:nvPr>
        </p:nvSpPr>
        <p:spPr>
          <a:xfrm>
            <a:off x="1457280" y="603000"/>
            <a:ext cx="586692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Project #2.1- Color Mixing</a:t>
            </a:r>
            <a:br>
              <a:rPr sz="3200"/>
            </a:br>
            <a:r>
              <a:rPr b="1" lang="en-US" sz="32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Osaka"/>
              </a:rPr>
              <a:t>RGB LED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641" name="PlaceHolder 2"/>
          <p:cNvSpPr>
            <a:spLocks noGrp="1"/>
          </p:cNvSpPr>
          <p:nvPr>
            <p:ph/>
          </p:nvPr>
        </p:nvSpPr>
        <p:spPr>
          <a:xfrm>
            <a:off x="304920" y="2133360"/>
            <a:ext cx="6127560" cy="411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3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   Common </a:t>
            </a:r>
            <a:r>
              <a:rPr b="0" lang="en-US" sz="3000" strike="noStrike" u="sng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Cathode</a:t>
            </a:r>
            <a:r>
              <a:rPr b="0" lang="en-US" sz="3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 LED</a:t>
            </a: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3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	</a:t>
            </a:r>
            <a:r>
              <a:rPr b="0" lang="en-US" sz="3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This means the negative side of the LED is all tied to Ground.</a:t>
            </a: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pic>
        <p:nvPicPr>
          <p:cNvPr id="642" name="Picture 3" descr=""/>
          <p:cNvPicPr/>
          <p:nvPr/>
        </p:nvPicPr>
        <p:blipFill>
          <a:blip r:embed="rId1"/>
          <a:stretch/>
        </p:blipFill>
        <p:spPr>
          <a:xfrm>
            <a:off x="6364440" y="2347560"/>
            <a:ext cx="2752200" cy="330480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643" name="Group 11"/>
          <p:cNvGrpSpPr/>
          <p:nvPr/>
        </p:nvGrpSpPr>
        <p:grpSpPr>
          <a:xfrm>
            <a:off x="328680" y="250560"/>
            <a:ext cx="1352160" cy="456120"/>
            <a:chOff x="328680" y="250560"/>
            <a:chExt cx="1352160" cy="456120"/>
          </a:xfrm>
        </p:grpSpPr>
        <p:sp>
          <p:nvSpPr>
            <p:cNvPr id="644" name="TextBox 18"/>
            <p:cNvSpPr/>
            <p:nvPr/>
          </p:nvSpPr>
          <p:spPr>
            <a:xfrm>
              <a:off x="328680" y="250560"/>
              <a:ext cx="400680" cy="45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2400" strike="noStrike" u="none">
                  <a:solidFill>
                    <a:srgbClr val="000000"/>
                  </a:solidFill>
                  <a:effectLst/>
                  <a:uFillTx/>
                  <a:latin typeface="Arial"/>
                  <a:ea typeface="MS PGothic"/>
                </a:rPr>
                <a:t>R</a:t>
              </a:r>
              <a:endParaRPr b="0" lang="en-US" sz="2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45" name="TextBox 19"/>
            <p:cNvSpPr/>
            <p:nvPr/>
          </p:nvSpPr>
          <p:spPr>
            <a:xfrm>
              <a:off x="810360" y="250560"/>
              <a:ext cx="418320" cy="45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2400" strike="noStrike" u="none">
                  <a:solidFill>
                    <a:srgbClr val="000000"/>
                  </a:solidFill>
                  <a:effectLst/>
                  <a:uFillTx/>
                  <a:latin typeface="Arial"/>
                  <a:ea typeface="MS PGothic"/>
                </a:rPr>
                <a:t>G</a:t>
              </a:r>
              <a:endParaRPr b="0" lang="en-US" sz="2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46" name="TextBox 20"/>
            <p:cNvSpPr/>
            <p:nvPr/>
          </p:nvSpPr>
          <p:spPr>
            <a:xfrm>
              <a:off x="1297080" y="250560"/>
              <a:ext cx="383760" cy="45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2400" strike="noStrike" u="none">
                  <a:solidFill>
                    <a:srgbClr val="000000"/>
                  </a:solidFill>
                  <a:effectLst/>
                  <a:uFillTx/>
                  <a:latin typeface="Arial"/>
                  <a:ea typeface="MS PGothic"/>
                </a:rPr>
                <a:t>B</a:t>
              </a:r>
              <a:endParaRPr b="0" lang="en-US" sz="2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647" name="Picture 2" descr=""/>
          <p:cNvPicPr/>
          <p:nvPr/>
        </p:nvPicPr>
        <p:blipFill>
          <a:blip r:embed="rId2"/>
          <a:stretch/>
        </p:blipFill>
        <p:spPr>
          <a:xfrm>
            <a:off x="325440" y="480600"/>
            <a:ext cx="1380600" cy="1866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48" name="" descr=""/>
          <p:cNvPicPr/>
          <p:nvPr/>
        </p:nvPicPr>
        <p:blipFill>
          <a:blip r:embed="rId3"/>
          <a:stretch/>
        </p:blipFill>
        <p:spPr>
          <a:xfrm>
            <a:off x="6176160" y="-315720"/>
            <a:ext cx="3150720" cy="31507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Picture 3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>
            <a:off x="1645920" y="1181160"/>
            <a:ext cx="4389120" cy="4880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50" name="PlaceHolder 1"/>
          <p:cNvSpPr>
            <a:spLocks noGrp="1"/>
          </p:cNvSpPr>
          <p:nvPr>
            <p:ph type="title"/>
          </p:nvPr>
        </p:nvSpPr>
        <p:spPr>
          <a:xfrm>
            <a:off x="685800" y="16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Project #2.1 – Color Mixing</a:t>
            </a:r>
            <a:br>
              <a:rPr sz="3200"/>
            </a:b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Schematic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651" name="PlaceHolder 2"/>
          <p:cNvSpPr>
            <a:spLocks noGrp="1"/>
          </p:cNvSpPr>
          <p:nvPr>
            <p:ph/>
          </p:nvPr>
        </p:nvSpPr>
        <p:spPr>
          <a:xfrm>
            <a:off x="6270480" y="2438280"/>
            <a:ext cx="2728440" cy="2437560"/>
          </a:xfrm>
          <a:prstGeom prst="rect">
            <a:avLst/>
          </a:prstGeom>
          <a:noFill/>
          <a:ln w="38160">
            <a:solidFill>
              <a:srgbClr val="000000"/>
            </a:solidFill>
            <a:round/>
          </a:ln>
        </p:spPr>
        <p:txBody>
          <a:bodyPr lIns="90000" rIns="90000" tIns="46800" bIns="4680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2200" strike="noStrike" u="sng">
                <a:solidFill>
                  <a:srgbClr val="000000"/>
                </a:solidFill>
                <a:effectLst/>
                <a:uFillTx/>
                <a:latin typeface="HelveticaNeueLT Pro 77 BdCn"/>
                <a:ea typeface="Osaka"/>
              </a:rPr>
              <a:t>Note</a:t>
            </a:r>
            <a:r>
              <a:rPr b="0" lang="en-US" sz="22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Osaka"/>
              </a:rPr>
              <a:t>: The longest leg of the RGB LED is the Common Cathode. This goes to GND.</a:t>
            </a:r>
            <a:endParaRPr b="0" lang="en-GB" sz="22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sp>
        <p:nvSpPr>
          <p:cNvPr id="652" name="Content Placeholder 2"/>
          <p:cNvSpPr/>
          <p:nvPr/>
        </p:nvSpPr>
        <p:spPr>
          <a:xfrm>
            <a:off x="6270480" y="5577840"/>
            <a:ext cx="2728440" cy="546120"/>
          </a:xfrm>
          <a:prstGeom prst="rect">
            <a:avLst/>
          </a:pr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tabLst>
                <a:tab algn="l" pos="0"/>
              </a:tabLst>
            </a:pPr>
            <a:r>
              <a:rPr b="0" lang="en-US" sz="22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Osaka"/>
              </a:rPr>
              <a:t>Use pins 5, 6, &amp; 9</a:t>
            </a:r>
            <a:endParaRPr b="0" lang="en-US" sz="2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53" name="Picture 3" descr=""/>
          <p:cNvPicPr/>
          <p:nvPr/>
        </p:nvPicPr>
        <p:blipFill>
          <a:blip r:embed="rId3"/>
          <a:stretch/>
        </p:blipFill>
        <p:spPr>
          <a:xfrm>
            <a:off x="6675120" y="263160"/>
            <a:ext cx="1833480" cy="22003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Picture 3_0" descr="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>
            <a:off x="4212000" y="2468520"/>
            <a:ext cx="4840560" cy="3568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55" name="PlaceHolder 1"/>
          <p:cNvSpPr>
            <a:spLocks noGrp="1"/>
          </p:cNvSpPr>
          <p:nvPr>
            <p:ph type="title"/>
          </p:nvPr>
        </p:nvSpPr>
        <p:spPr>
          <a:xfrm>
            <a:off x="685800" y="16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Project #2.1 – Color Mixing</a:t>
            </a:r>
            <a:br>
              <a:rPr sz="3200"/>
            </a:b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Wiring Diagram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656" name="Picture 3_1" descr=""/>
          <p:cNvPicPr/>
          <p:nvPr/>
        </p:nvPicPr>
        <p:blipFill>
          <a:blip r:embed="rId3"/>
          <a:stretch/>
        </p:blipFill>
        <p:spPr>
          <a:xfrm>
            <a:off x="6675120" y="263160"/>
            <a:ext cx="2011680" cy="2414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57" name="Picture 3_2" descr="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131760" y="1737000"/>
            <a:ext cx="3947040" cy="4389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/>
          </p:cNvSpPr>
          <p:nvPr>
            <p:ph type="title"/>
          </p:nvPr>
        </p:nvSpPr>
        <p:spPr>
          <a:xfrm>
            <a:off x="685800" y="16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Project #2.1 - Color Mixing</a:t>
            </a:r>
            <a:br>
              <a:rPr sz="3200"/>
            </a:b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Code Review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659" name="" descr=""/>
          <p:cNvPicPr/>
          <p:nvPr/>
        </p:nvPicPr>
        <p:blipFill>
          <a:blip r:embed="rId1"/>
          <a:stretch/>
        </p:blipFill>
        <p:spPr>
          <a:xfrm>
            <a:off x="914400" y="1062360"/>
            <a:ext cx="7542000" cy="5146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204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Getting Started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685800" y="1395000"/>
            <a:ext cx="7772040" cy="700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0" algn="ctr">
              <a:lnSpc>
                <a:spcPct val="100000"/>
              </a:lnSpc>
              <a:spcBef>
                <a:spcPts val="751"/>
              </a:spcBef>
              <a:buNone/>
            </a:pPr>
            <a:r>
              <a:rPr b="0" lang="en-US" sz="24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https://microcontrollers.smartypantsconsulting.ltd</a:t>
            </a:r>
            <a:endParaRPr b="0" lang="en-GB" sz="24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sp>
        <p:nvSpPr>
          <p:cNvPr id="89" name=""/>
          <p:cNvSpPr txBox="1"/>
          <p:nvPr/>
        </p:nvSpPr>
        <p:spPr>
          <a:xfrm>
            <a:off x="1645920" y="2004840"/>
            <a:ext cx="6217920" cy="908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Cambria"/>
              </a:rPr>
              <a:t>Sample Code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Cambria"/>
              </a:rPr>
              <a:t>Schematic/Wiring Diagrams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Cambria"/>
              </a:rPr>
              <a:t>Web Resources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1469160" y="3294000"/>
            <a:ext cx="5846040" cy="28317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How many unique colors can you create?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661" name="PlaceHolder 2"/>
          <p:cNvSpPr>
            <a:spLocks noGrp="1"/>
          </p:cNvSpPr>
          <p:nvPr>
            <p:ph/>
          </p:nvPr>
        </p:nvSpPr>
        <p:spPr>
          <a:xfrm>
            <a:off x="685800" y="1356840"/>
            <a:ext cx="7770600" cy="1124640"/>
          </a:xfrm>
          <a:prstGeom prst="rect">
            <a:avLst/>
          </a:prstGeom>
          <a:blipFill rotWithShape="0">
            <a:blip r:embed="rId1"/>
            <a:stretch/>
          </a:blipFill>
          <a:ln w="0">
            <a:noFill/>
          </a:ln>
        </p:spPr>
        <p:txBody>
          <a:bodyPr lIns="90000" rIns="90000" tIns="46800" bIns="4680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3000" strike="noStrike" u="none">
                <a:solidFill>
                  <a:srgbClr val="000000"/>
                </a:solidFill>
                <a:effectLst/>
                <a:uFillTx/>
                <a:latin typeface="HelveticaNeueLT Pro 77 BdCn"/>
                <a:ea typeface="Osaka"/>
              </a:rPr>
              <a:t> </a:t>
            </a:r>
            <a:endParaRPr b="0" lang="en-GB" sz="3000" strike="noStrike" u="none">
              <a:solidFill>
                <a:srgbClr val="000000"/>
              </a:solidFill>
              <a:effectLst/>
              <a:uFillTx/>
              <a:latin typeface="HelveticaNeueLT Pro 77 BdCn"/>
            </a:endParaRPr>
          </a:p>
        </p:txBody>
      </p:sp>
      <p:sp>
        <p:nvSpPr>
          <p:cNvPr id="662" name="Content Placeholder 4"/>
          <p:cNvSpPr/>
          <p:nvPr/>
        </p:nvSpPr>
        <p:spPr>
          <a:xfrm>
            <a:off x="4389120" y="2759400"/>
            <a:ext cx="4663440" cy="3111840"/>
          </a:xfrm>
          <a:prstGeom prst="rect">
            <a:avLst/>
          </a:pr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3080" indent="-342720">
              <a:lnSpc>
                <a:spcPct val="100000"/>
              </a:lnSpc>
              <a:spcBef>
                <a:spcPts val="751"/>
              </a:spcBef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Click the “Color Picker” link at </a:t>
            </a: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microcontrollers.smartypantsconsulting.ltd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Pick out a few colors that you want to try re-creating for a lamp or lighting display...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  <a:p>
            <a:pPr marL="343080" indent="-342720">
              <a:lnSpc>
                <a:spcPct val="100000"/>
              </a:lnSpc>
              <a:spcBef>
                <a:spcPts val="751"/>
              </a:spcBef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Play around with this and the </a:t>
            </a:r>
            <a:r>
              <a:rPr b="1" lang="en-US" sz="2000" strike="noStrike" u="none">
                <a:solidFill>
                  <a:srgbClr val="000000"/>
                </a:solidFill>
                <a:effectLst/>
                <a:uFillTx/>
                <a:latin typeface="Courier New"/>
                <a:ea typeface="Osaka"/>
              </a:rPr>
              <a:t>analogWrite()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mbria"/>
                <a:ea typeface="Osaka"/>
              </a:rPr>
              <a:t> command.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mbria"/>
            </a:endParaRPr>
          </a:p>
        </p:txBody>
      </p:sp>
      <p:pic>
        <p:nvPicPr>
          <p:cNvPr id="663" name="" descr=""/>
          <p:cNvPicPr/>
          <p:nvPr/>
        </p:nvPicPr>
        <p:blipFill>
          <a:blip r:embed="rId2"/>
          <a:stretch/>
        </p:blipFill>
        <p:spPr>
          <a:xfrm>
            <a:off x="61200" y="2834640"/>
            <a:ext cx="4177800" cy="2926080"/>
          </a:xfrm>
          <a:prstGeom prst="rect">
            <a:avLst/>
          </a:prstGeom>
          <a:noFill/>
          <a:ln w="38160">
            <a:solidFill>
              <a:srgbClr val="000000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PlaceHolder 1"/>
          <p:cNvSpPr>
            <a:spLocks noGrp="1"/>
          </p:cNvSpPr>
          <p:nvPr>
            <p:ph type="title"/>
          </p:nvPr>
        </p:nvSpPr>
        <p:spPr>
          <a:xfrm>
            <a:off x="685800" y="16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Project #2.1 - Color Mixing</a:t>
            </a:r>
            <a:br>
              <a:rPr sz="3200"/>
            </a:b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Code Review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665" name="" descr=""/>
          <p:cNvPicPr/>
          <p:nvPr/>
        </p:nvPicPr>
        <p:blipFill>
          <a:blip r:embed="rId1"/>
          <a:stretch/>
        </p:blipFill>
        <p:spPr>
          <a:xfrm>
            <a:off x="914400" y="1062360"/>
            <a:ext cx="7542000" cy="5146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Project: Mood Lamp / Light Sculpture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sp>
        <p:nvSpPr>
          <p:cNvPr id="667" name="AutoShape 2"/>
          <p:cNvSpPr/>
          <p:nvPr/>
        </p:nvSpPr>
        <p:spPr>
          <a:xfrm>
            <a:off x="155520" y="-144000"/>
            <a:ext cx="304560" cy="30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8" name="AutoShape 4"/>
          <p:cNvSpPr/>
          <p:nvPr/>
        </p:nvSpPr>
        <p:spPr>
          <a:xfrm>
            <a:off x="307800" y="7200"/>
            <a:ext cx="304560" cy="30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69" name="Picture 5" descr=""/>
          <p:cNvPicPr/>
          <p:nvPr/>
        </p:nvPicPr>
        <p:blipFill>
          <a:blip r:embed="rId1"/>
          <a:stretch/>
        </p:blipFill>
        <p:spPr>
          <a:xfrm>
            <a:off x="5200560" y="1657080"/>
            <a:ext cx="3320640" cy="4400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70" name="Picture 6" descr=""/>
          <p:cNvPicPr/>
          <p:nvPr/>
        </p:nvPicPr>
        <p:blipFill>
          <a:blip r:embed="rId2"/>
          <a:stretch/>
        </p:blipFill>
        <p:spPr>
          <a:xfrm>
            <a:off x="2978280" y="2226960"/>
            <a:ext cx="1584000" cy="2972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71" name="Picture 8" descr="https://lh5.googleusercontent.com/-F9dHjaANdVY/UWRU448dU0I/AAAAAAAAAII/-5U7LJaP2po/s512/20130409_103426.jpg"/>
          <p:cNvPicPr/>
          <p:nvPr/>
        </p:nvPicPr>
        <p:blipFill>
          <a:blip r:embed="rId3"/>
          <a:stretch/>
        </p:blipFill>
        <p:spPr>
          <a:xfrm>
            <a:off x="460440" y="2226960"/>
            <a:ext cx="2255400" cy="300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72" name="Rectangle 5"/>
          <p:cNvSpPr/>
          <p:nvPr/>
        </p:nvSpPr>
        <p:spPr>
          <a:xfrm>
            <a:off x="307800" y="1915920"/>
            <a:ext cx="4466880" cy="3584160"/>
          </a:xfrm>
          <a:prstGeom prst="rect">
            <a:avLst/>
          </a:prstGeom>
          <a:noFill/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3" name="Rectangle 9"/>
          <p:cNvSpPr/>
          <p:nvPr/>
        </p:nvSpPr>
        <p:spPr>
          <a:xfrm>
            <a:off x="5024520" y="1480680"/>
            <a:ext cx="3669840" cy="4754160"/>
          </a:xfrm>
          <a:prstGeom prst="rect">
            <a:avLst/>
          </a:prstGeom>
          <a:noFill/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endParaRPr b="0" lang="en-US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"/>
          <p:cNvSpPr/>
          <p:nvPr/>
        </p:nvSpPr>
        <p:spPr>
          <a:xfrm>
            <a:off x="365760" y="365400"/>
            <a:ext cx="8412480" cy="5760720"/>
          </a:xfrm>
          <a:prstGeom prst="rect">
            <a:avLst/>
          </a:prstGeom>
          <a:solidFill>
            <a:srgbClr val="000000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675" name="" descr=""/>
          <p:cNvPicPr/>
          <p:nvPr/>
        </p:nvPicPr>
        <p:blipFill>
          <a:blip r:embed="rId1"/>
          <a:stretch/>
        </p:blipFill>
        <p:spPr>
          <a:xfrm>
            <a:off x="1494000" y="2089080"/>
            <a:ext cx="6600600" cy="24472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Picture 1" descr=""/>
          <p:cNvPicPr/>
          <p:nvPr/>
        </p:nvPicPr>
        <p:blipFill>
          <a:blip r:embed="rId1"/>
          <a:stretch/>
        </p:blipFill>
        <p:spPr>
          <a:xfrm>
            <a:off x="513000" y="2098080"/>
            <a:ext cx="4095360" cy="3022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77" name="Rectangle 2"/>
          <p:cNvSpPr/>
          <p:nvPr/>
        </p:nvSpPr>
        <p:spPr>
          <a:xfrm>
            <a:off x="1013760" y="3823920"/>
            <a:ext cx="3263760" cy="53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marL="343080" indent="-340920" algn="ctr">
              <a:lnSpc>
                <a:spcPct val="100000"/>
              </a:lnSpc>
              <a:spcBef>
                <a:spcPts val="374"/>
              </a:spcBef>
              <a:tabLst>
                <a:tab algn="l" pos="0"/>
              </a:tabLst>
            </a:pPr>
            <a:r>
              <a:rPr b="0" lang="en-US" sz="1500" strike="noStrike" u="none">
                <a:solidFill>
                  <a:srgbClr val="ffffff"/>
                </a:solidFill>
                <a:effectLst/>
                <a:uFillTx/>
                <a:latin typeface="HelveticaNeueLT Pro 77 BdCn"/>
                <a:ea typeface="Osaka"/>
              </a:rPr>
              <a:t>www.sparkfun.com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0920" algn="ctr">
              <a:lnSpc>
                <a:spcPct val="100000"/>
              </a:lnSpc>
              <a:spcBef>
                <a:spcPts val="374"/>
              </a:spcBef>
              <a:tabLst>
                <a:tab algn="l" pos="0"/>
              </a:tabLst>
            </a:pPr>
            <a:r>
              <a:rPr b="0" lang="en-US" sz="1500" strike="noStrike" u="none">
                <a:solidFill>
                  <a:srgbClr val="ffffff"/>
                </a:solidFill>
                <a:effectLst/>
                <a:uFillTx/>
                <a:latin typeface="HelveticaNeueLT Pro 77 BdCn"/>
                <a:ea typeface="Osaka"/>
              </a:rPr>
              <a:t>6175 Longbow Drive, Suite 200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0920" algn="ctr">
              <a:lnSpc>
                <a:spcPct val="100000"/>
              </a:lnSpc>
              <a:spcBef>
                <a:spcPts val="374"/>
              </a:spcBef>
              <a:tabLst>
                <a:tab algn="l" pos="0"/>
              </a:tabLst>
            </a:pPr>
            <a:r>
              <a:rPr b="0" lang="en-US" sz="1500" strike="noStrike" u="none">
                <a:solidFill>
                  <a:srgbClr val="ffffff"/>
                </a:solidFill>
                <a:effectLst/>
                <a:uFillTx/>
                <a:latin typeface="HelveticaNeueLT Pro 77 BdCn"/>
                <a:ea typeface="Osaka"/>
              </a:rPr>
              <a:t>Boulder, Colorado 80301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8" name="PlaceHolder 1"/>
          <p:cNvSpPr>
            <a:spLocks noGrp="1"/>
          </p:cNvSpPr>
          <p:nvPr>
            <p:ph type="title"/>
          </p:nvPr>
        </p:nvSpPr>
        <p:spPr>
          <a:xfrm>
            <a:off x="686160" y="0"/>
            <a:ext cx="7770600" cy="114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Special Thanks:</a:t>
            </a:r>
            <a:br>
              <a:rPr sz="3200"/>
            </a:b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679" name="" descr=""/>
          <p:cNvPicPr/>
          <p:nvPr/>
        </p:nvPicPr>
        <p:blipFill>
          <a:blip r:embed="rId2"/>
          <a:stretch/>
        </p:blipFill>
        <p:spPr>
          <a:xfrm>
            <a:off x="4934160" y="2701800"/>
            <a:ext cx="3304800" cy="1171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80" name="" descr=""/>
          <p:cNvPicPr/>
          <p:nvPr/>
        </p:nvPicPr>
        <p:blipFill>
          <a:blip r:embed="rId3"/>
          <a:stretch/>
        </p:blipFill>
        <p:spPr>
          <a:xfrm>
            <a:off x="4998240" y="2133360"/>
            <a:ext cx="1584720" cy="613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81" name="" descr=""/>
          <p:cNvPicPr/>
          <p:nvPr/>
        </p:nvPicPr>
        <p:blipFill>
          <a:blip r:embed="rId4"/>
          <a:stretch/>
        </p:blipFill>
        <p:spPr>
          <a:xfrm>
            <a:off x="4861800" y="3657600"/>
            <a:ext cx="3625560" cy="14097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85800" y="304560"/>
            <a:ext cx="777204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200" strike="noStrike" u="none">
                <a:solidFill>
                  <a:srgbClr val="000000"/>
                </a:solidFill>
                <a:effectLst/>
                <a:uFillTx/>
                <a:latin typeface="dark forest"/>
                <a:ea typeface="Osaka"/>
              </a:rPr>
              <a:t>Getting Started</a:t>
            </a:r>
            <a:endParaRPr b="0" lang="en-GB" sz="3200" strike="noStrike" u="none">
              <a:solidFill>
                <a:srgbClr val="ffffff"/>
              </a:solidFill>
              <a:effectLst/>
              <a:uFillTx/>
              <a:latin typeface="dark forest"/>
            </a:endParaRPr>
          </a:p>
        </p:txBody>
      </p:sp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1886760" y="1188360"/>
            <a:ext cx="5506200" cy="4978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3" name="" descr=""/>
          <p:cNvPicPr/>
          <p:nvPr/>
        </p:nvPicPr>
        <p:blipFill>
          <a:blip r:embed="rId2"/>
          <a:stretch/>
        </p:blipFill>
        <p:spPr>
          <a:xfrm>
            <a:off x="1886760" y="1188360"/>
            <a:ext cx="3381120" cy="2790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4" name="" descr=""/>
          <p:cNvPicPr/>
          <p:nvPr/>
        </p:nvPicPr>
        <p:blipFill>
          <a:blip r:embed="rId3"/>
          <a:stretch/>
        </p:blipFill>
        <p:spPr>
          <a:xfrm>
            <a:off x="1562760" y="1224360"/>
            <a:ext cx="5983560" cy="4938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5" name="" descr=""/>
          <p:cNvPicPr/>
          <p:nvPr/>
        </p:nvPicPr>
        <p:blipFill>
          <a:blip r:embed="rId4"/>
          <a:stretch/>
        </p:blipFill>
        <p:spPr>
          <a:xfrm>
            <a:off x="1552680" y="1169280"/>
            <a:ext cx="6137640" cy="5065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Sparkfun Template</Template>
  <TotalTime>14570</TotalTime>
  <Application>LibreOffice/25.2.6.2$Linux_X86_64 LibreOffice_project/520$Build-2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2013-07-03T22:05:59Z</dcterms:created>
  <dc:creator>Brian Huang</dc:creator>
  <dc:description/>
  <dc:language>en-US</dc:language>
  <cp:lastModifiedBy/>
  <cp:lastPrinted>2025-11-07T07:57:55Z</cp:lastPrinted>
  <dcterms:modified xsi:type="dcterms:W3CDTF">2025-11-07T07:31:28Z</dcterms:modified>
  <cp:revision>292</cp:revision>
  <dc:subject/>
  <dc:title>Intro to Arduino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r8>1</vt:r8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r8>0</vt:r8>
  </property>
  <property fmtid="{D5CDD505-2E9C-101B-9397-08002B2CF9AE}" pid="6" name="Notes">
    <vt:r8>35</vt:r8>
  </property>
  <property fmtid="{D5CDD505-2E9C-101B-9397-08002B2CF9AE}" pid="7" name="PresentationFormat">
    <vt:lpwstr>On-screen Show (4:3)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r8>90</vt:r8>
  </property>
</Properties>
</file>