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56.svg" ContentType="image/svg"/>
  <Override PartName="/ppt/media/image12.png" ContentType="image/png"/>
  <Override PartName="/ppt/media/image3.png" ContentType="image/png"/>
  <Override PartName="/ppt/media/image104.svg" ContentType="image/svg"/>
  <Override PartName="/ppt/media/image55.png" ContentType="image/png"/>
  <Override PartName="/ppt/media/image103.png" ContentType="image/png"/>
  <Override PartName="/ppt/media/image54.svg" ContentType="image/svg"/>
  <Override PartName="/ppt/media/image10.png" ContentType="image/png"/>
  <Override PartName="/ppt/media/image53.png" ContentType="image/png"/>
  <Override PartName="/ppt/media/image52.png" ContentType="image/png"/>
  <Override PartName="/ppt/media/image100.png" ContentType="image/png"/>
  <Override PartName="/ppt/media/image51.png" ContentType="image/png"/>
  <Override PartName="/ppt/media/image95.svg" ContentType="image/svg"/>
  <Override PartName="/ppt/media/image50.png" ContentType="image/png"/>
  <Override PartName="/ppt/media/image46.png" ContentType="image/png"/>
  <Override PartName="/ppt/media/image44.png" ContentType="image/png"/>
  <Override PartName="/ppt/media/image42.png" ContentType="image/png"/>
  <Override PartName="/ppt/media/image41.png" ContentType="image/png"/>
  <Override PartName="/ppt/media/image85.svg" ContentType="image/svg"/>
  <Override PartName="/ppt/media/image40.png" ContentType="image/png"/>
  <Override PartName="/ppt/media/image37.png" ContentType="image/png"/>
  <Override PartName="/ppt/media/image33.png" ContentType="image/png"/>
  <Override PartName="/ppt/media/image32.svg" ContentType="image/svg"/>
  <Override PartName="/ppt/media/image99.png" ContentType="image/png"/>
  <Override PartName="/ppt/media/image31.png" ContentType="image/png"/>
  <Override PartName="/ppt/media/image43.png" ContentType="image/png"/>
  <Override PartName="/ppt/media/image87.svg" ContentType="image/svg"/>
  <Override PartName="/ppt/media/image30.svg" ContentType="image/svg"/>
  <Override PartName="/ppt/media/image97.png" ContentType="image/png"/>
  <Override PartName="/ppt/media/image4.png" ContentType="image/png"/>
  <Override PartName="/ppt/media/image13.png" ContentType="image/png"/>
  <Override PartName="/ppt/media/image9.png" ContentType="image/png"/>
  <Override PartName="/ppt/media/image18.png" ContentType="image/png"/>
  <Override PartName="/ppt/media/image83.png" ContentType="image/png"/>
  <Override PartName="/ppt/media/image57.png" ContentType="image/png"/>
  <Override PartName="/ppt/media/image105.png" ContentType="image/png"/>
  <Override PartName="/ppt/media/image20.png" ContentType="image/png"/>
  <Override PartName="/ppt/media/image64.svg" ContentType="image/svg"/>
  <Override PartName="/ppt/media/image48.png" ContentType="image/png"/>
  <Override PartName="/ppt/media/image11.png" ContentType="image/png"/>
  <Override PartName="/ppt/media/image2.png" ContentType="image/png"/>
  <Override PartName="/ppt/media/image58.svg" ContentType="image/svg"/>
  <Override PartName="/ppt/media/image14.png" ContentType="image/png"/>
  <Override PartName="/ppt/media/image106.svg" ContentType="image/svg"/>
  <Override PartName="/ppt/media/image39.png" ContentType="image/png"/>
  <Override PartName="/ppt/media/image7.png" ContentType="image/png"/>
  <Override PartName="/ppt/media/image16.png" ContentType="image/png"/>
  <Override PartName="/ppt/media/image81.png" ContentType="image/png"/>
  <Override PartName="/ppt/media/image108.svg" ContentType="image/svg"/>
  <Override PartName="/ppt/media/image49.png" ContentType="image/png"/>
  <Override PartName="/ppt/media/image114.jpeg" ContentType="image/jpeg"/>
  <Override PartName="/ppt/media/image36.svg" ContentType="image/svg"/>
  <Override PartName="/ppt/media/image35.png" ContentType="image/png"/>
  <Override PartName="/ppt/media/image8.png" ContentType="image/png"/>
  <Override PartName="/ppt/media/image17.png" ContentType="image/png"/>
  <Override PartName="/ppt/media/image5.svg" ContentType="image/svg"/>
  <Override PartName="/ppt/media/image6.png" ContentType="image/png"/>
  <Override PartName="/ppt/media/image15.png" ContentType="image/png"/>
  <Override PartName="/ppt/media/image70.svg" ContentType="image/svg"/>
  <Override PartName="/ppt/media/image117.png" ContentType="image/png"/>
  <Override PartName="/ppt/media/image69.png" ContentType="image/png"/>
  <Override PartName="/ppt/media/image71.png" ContentType="image/png"/>
  <Override PartName="/ppt/media/image73.png" ContentType="image/png"/>
  <Override PartName="/ppt/media/image60.svg" ContentType="image/svg"/>
  <Override PartName="/ppt/media/image75.png" ContentType="image/png"/>
  <Override PartName="/ppt/media/image76.svg" ContentType="image/svg"/>
  <Override PartName="/ppt/media/image110.png" ContentType="image/png"/>
  <Override PartName="/ppt/media/image77.png" ContentType="image/png"/>
  <Override PartName="/ppt/media/image115.png" ContentType="image/png"/>
  <Override PartName="/ppt/media/image67.png" ContentType="image/png"/>
  <Override PartName="/ppt/media/image78.svg" ContentType="image/svg"/>
  <Override PartName="/ppt/media/image112.png" ContentType="image/png"/>
  <Override PartName="/ppt/media/image80.svg" ContentType="image/svg"/>
  <Override PartName="/ppt/media/image109.png" ContentType="image/png"/>
  <Override PartName="/ppt/media/image38.svg" ContentType="image/svg"/>
  <Override PartName="/ppt/media/image101.svg" ContentType="image/svg"/>
  <Override PartName="/ppt/media/image74.svg" ContentType="image/svg"/>
  <Override PartName="/ppt/media/image98.png" ContentType="image/png"/>
  <Override PartName="/ppt/media/image61.png" ContentType="image/png"/>
  <Override PartName="/ppt/media/image116.png" ContentType="image/png"/>
  <Override PartName="/ppt/media/image45.svg" ContentType="image/svg"/>
  <Override PartName="/ppt/media/image86.png" ContentType="image/png"/>
  <Override PartName="/ppt/media/image72.svg" ContentType="image/svg"/>
  <Override PartName="/ppt/media/image96.png" ContentType="image/png"/>
  <Override PartName="/ppt/media/image93.svg" ContentType="image/svg"/>
  <Override PartName="/ppt/media/image79.png" ContentType="image/png"/>
  <Override PartName="/ppt/media/image22.png" ContentType="image/png"/>
  <Override PartName="/ppt/media/image66.svg" ContentType="image/svg"/>
  <Override PartName="/ppt/media/image102.png" ContentType="image/png"/>
  <Override PartName="/ppt/media/image88.png" ContentType="image/png"/>
  <Override PartName="/ppt/media/image91.svg" ContentType="image/svg"/>
  <Override PartName="/ppt/media/image89.svg" ContentType="image/svg"/>
  <Override PartName="/ppt/media/image113.png" ContentType="image/png"/>
  <Override PartName="/ppt/media/image65.png" ContentType="image/png"/>
  <Override PartName="/ppt/media/image111.png" ContentType="image/png"/>
  <Override PartName="/ppt/media/image63.png" ContentType="image/png"/>
  <Override PartName="/ppt/media/image62.svg" ContentType="image/svg"/>
  <Override PartName="/ppt/media/media82.mp4" ContentType="video/mp4"/>
  <Override PartName="/ppt/media/image29.png" ContentType="image/png"/>
  <Override PartName="/ppt/media/image94.png" ContentType="image/png"/>
  <Override PartName="/ppt/media/image28.png" ContentType="image/png"/>
  <Override PartName="/ppt/media/image27.png" ContentType="image/png"/>
  <Override PartName="/ppt/media/image92.png" ContentType="image/png"/>
  <Override PartName="/ppt/media/image26.png" ContentType="image/png"/>
  <Override PartName="/ppt/media/image25.png" ContentType="image/png"/>
  <Override PartName="/ppt/media/image90.png" ContentType="image/png"/>
  <Override PartName="/ppt/media/image68.svg" ContentType="image/svg"/>
  <Override PartName="/ppt/media/image24.png" ContentType="image/png"/>
  <Override PartName="/ppt/media/image23.png" ContentType="image/png"/>
  <Override PartName="/ppt/media/image47.svg" ContentType="image/svg"/>
  <Override PartName="/ppt/media/image59.png" ContentType="image/png"/>
  <Override PartName="/ppt/media/image107.png" ContentType="image/png"/>
  <Override PartName="/ppt/media/image19.png" ContentType="image/png"/>
  <Override PartName="/ppt/media/image84.png" ContentType="image/png"/>
  <Override PartName="/ppt/media/image21.png" ContentType="image/png"/>
  <Override PartName="/ppt/media/image1.jpeg" ContentType="image/jpeg"/>
  <Override PartName="/ppt/media/image34.svg" ContentType="image/sv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56.xml" ContentType="application/vnd.openxmlformats-officedocument.presentationml.slide+xml"/>
  <Override PartName="/ppt/slides/slide102.xml" ContentType="application/vnd.openxmlformats-officedocument.presentationml.slide+xml"/>
  <Override PartName="/ppt/slides/slide55.xml" ContentType="application/vnd.openxmlformats-officedocument.presentationml.slide+xml"/>
  <Override PartName="/ppt/slides/slide101.xml" ContentType="application/vnd.openxmlformats-officedocument.presentationml.slide+xml"/>
  <Override PartName="/ppt/slides/slide54.xml" ContentType="application/vnd.openxmlformats-officedocument.presentationml.slide+xml"/>
  <Override PartName="/ppt/slides/slide100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9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59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s/slide58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9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94.xml" ContentType="application/vnd.openxmlformats-officedocument.presentationml.slide+xml"/>
  <Override PartName="/ppt/slides/slide29.xml" ContentType="application/vnd.openxmlformats-officedocument.presentationml.slide+xml"/>
  <Override PartName="/ppt/slides/_rels/slide83.xml.rels" ContentType="application/vnd.openxmlformats-package.relationships+xml"/>
  <Override PartName="/ppt/slides/_rels/slide18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5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96.xml.rels" ContentType="application/vnd.openxmlformats-package.relationships+xml"/>
  <Override PartName="/ppt/slides/_rels/slide82.xml.rels" ContentType="application/vnd.openxmlformats-package.relationships+xml"/>
  <Override PartName="/ppt/slides/_rels/slide17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5.xml.rels" ContentType="application/vnd.openxmlformats-package.relationships+xml"/>
  <Override PartName="/ppt/slides/_rels/slide8.xml.rels" ContentType="application/vnd.openxmlformats-package.relationships+xml"/>
  <Override PartName="/ppt/slides/_rels/slide81.xml.rels" ContentType="application/vnd.openxmlformats-package.relationships+xml"/>
  <Override PartName="/ppt/slides/_rels/slide16.xml.rels" ContentType="application/vnd.openxmlformats-package.relationships+xml"/>
  <Override PartName="/ppt/slides/_rels/slide46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94.xml.rels" ContentType="application/vnd.openxmlformats-package.relationships+xml"/>
  <Override PartName="/ppt/slides/_rels/slide7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99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91.xml.rels" ContentType="application/vnd.openxmlformats-package.relationships+xml"/>
  <Override PartName="/ppt/slides/_rels/slide27.xml.rels" ContentType="application/vnd.openxmlformats-package.relationships+xml"/>
  <Override PartName="/ppt/slides/_rels/slide92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73.xml.rels" ContentType="application/vnd.openxmlformats-package.relationships+xml"/>
  <Override PartName="/ppt/slides/_rels/slide85.xml.rels" ContentType="application/vnd.openxmlformats-package.relationships+xml"/>
  <Override PartName="/ppt/slides/_rels/slide74.xml.rels" ContentType="application/vnd.openxmlformats-package.relationships+xml"/>
  <Override PartName="/ppt/slides/_rels/slide86.xml.rels" ContentType="application/vnd.openxmlformats-package.relationships+xml"/>
  <Override PartName="/ppt/slides/_rels/slide75.xml.rels" ContentType="application/vnd.openxmlformats-package.relationships+xml"/>
  <Override PartName="/ppt/slides/_rels/slide87.xml.rels" ContentType="application/vnd.openxmlformats-package.relationships+xml"/>
  <Override PartName="/ppt/slides/_rels/slide76.xml.rels" ContentType="application/vnd.openxmlformats-package.relationships+xml"/>
  <Override PartName="/ppt/slides/_rels/slide88.xml.rels" ContentType="application/vnd.openxmlformats-package.relationships+xml"/>
  <Override PartName="/ppt/slides/_rels/slide77.xml.rels" ContentType="application/vnd.openxmlformats-package.relationships+xml"/>
  <Override PartName="/ppt/slides/_rels/slide89.xml.rels" ContentType="application/vnd.openxmlformats-package.relationships+xml"/>
  <Override PartName="/ppt/slides/_rels/slide30.xml.rels" ContentType="application/vnd.openxmlformats-package.relationships+xml"/>
  <Override PartName="/ppt/slides/_rels/slide67.xml.rels" ContentType="application/vnd.openxmlformats-package.relationships+xml"/>
  <Override PartName="/ppt/slides/_rels/slide31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69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23.xml.rels" ContentType="application/vnd.openxmlformats-package.relationships+xml"/>
  <Override PartName="/ppt/slides/_rels/slide101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25.xml.rels" ContentType="application/vnd.openxmlformats-package.relationships+xml"/>
  <Override PartName="/ppt/slides/_rels/slide90.xml.rels" ContentType="application/vnd.openxmlformats-package.relationships+xml"/>
  <Override PartName="/ppt/slides/_rels/slide24.xml.rels" ContentType="application/vnd.openxmlformats-package.relationships+xml"/>
  <Override PartName="/ppt/slides/_rels/slide10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100.xml.rels" ContentType="application/vnd.openxmlformats-package.relationships+xml"/>
  <Override PartName="/ppt/slides/_rels/slide13.xml.rels" ContentType="application/vnd.openxmlformats-package.relationships+xml"/>
  <Override PartName="/ppt/slides/_rels/slide61.xml.rels" ContentType="application/vnd.openxmlformats-package.relationships+xml"/>
  <Override PartName="/ppt/slides/_rels/slide5.xml.rels" ContentType="application/vnd.openxmlformats-package.relationships+xml"/>
  <Override PartName="/ppt/slides/_rels/slide98.xml.rels" ContentType="application/vnd.openxmlformats-package.relationships+xml"/>
  <Override PartName="/ppt/slides/_rels/slide19.xml.rels" ContentType="application/vnd.openxmlformats-package.relationships+xml"/>
  <Override PartName="/ppt/slides/_rels/slide84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71.xml.rels" ContentType="application/vnd.openxmlformats-package.relationships+xml"/>
  <Override PartName="/ppt/slides/_rels/slide66.xml.rels" ContentType="application/vnd.openxmlformats-package.relationships+xml"/>
  <Override PartName="/ppt/slides/_rels/slide70.xml.rels" ContentType="application/vnd.openxmlformats-package.relationships+xml"/>
  <Override PartName="/ppt/slides/_rels/slide93.xml.rels" ContentType="application/vnd.openxmlformats-package.relationships+xml"/>
  <Override PartName="/ppt/slides/_rels/slide28.xml.rels" ContentType="application/vnd.openxmlformats-package.relationships+xml"/>
  <Override PartName="/ppt/slides/_rels/slide72.xml.rels" ContentType="application/vnd.openxmlformats-package.relationships+xml"/>
  <Override PartName="/ppt/slides/_rels/slide60.xml.rels" ContentType="application/vnd.openxmlformats-package.relationships+xml"/>
  <Override PartName="/ppt/slides/_rels/slide4.xml.rels" ContentType="application/vnd.openxmlformats-package.relationships+xml"/>
  <Override PartName="/ppt/slides/_rels/slide97.xml.rels" ContentType="application/vnd.openxmlformats-package.relationships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0.xml" ContentType="application/vnd.openxmlformats-officedocument.presentationml.slide+xml"/>
  <Override PartName="/ppt/slides/slide93.xml" ContentType="application/vnd.openxmlformats-officedocument.presentationml.slide+xml"/>
  <Override PartName="/ppt/slides/slide28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60.xml" ContentType="application/vnd.openxmlformats-officedocument.presentationml.slide+xml"/>
  <Override PartName="/ppt/slides/slide95.xml" ContentType="application/vnd.openxmlformats-officedocument.presentationml.slide+xml"/>
  <Override PartName="/ppt/slides/slide8.xml" ContentType="application/vnd.openxmlformats-officedocument.presentationml.slide+xml"/>
  <Override PartName="/ppt/slides/slide8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76.xml" ContentType="application/vnd.openxmlformats-officedocument.presentationml.slide+xml"/>
  <Override PartName="/ppt/slides/slide8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74.xml" ContentType="application/vnd.openxmlformats-officedocument.presentationml.slide+xml"/>
  <Override PartName="/ppt/slides/slide85.xml" ContentType="application/vnd.openxmlformats-officedocument.presentationml.slide+xml"/>
  <Override PartName="/ppt/slides/slide73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92.xml" ContentType="application/vnd.openxmlformats-officedocument.presentationml.slide+xml"/>
  <Override PartName="/ppt/slides/slide27.xml" ContentType="application/vnd.openxmlformats-officedocument.presentationml.slide+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slides/slide96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s/slide9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s/slide9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5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02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9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5.xml.rels" ContentType="application/vnd.openxmlformats-package.relationships+xml"/>
  <Override PartName="/ppt/notesSlides/_rels/notesSlide96.xml.rels" ContentType="application/vnd.openxmlformats-package.relationships+xml"/>
  <Override PartName="/ppt/notesSlides/_rels/notesSlide25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2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3190" strike="noStrike" u="none">
                <a:solidFill>
                  <a:srgbClr val="ffffff"/>
                </a:solidFill>
                <a:effectLst/>
                <a:uFillTx/>
                <a:latin typeface="dark forest"/>
              </a:rPr>
              <a:t>Click to move the slide</a:t>
            </a: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"/>
          </p:nvPr>
        </p:nvSpPr>
        <p:spPr>
          <a:xfrm>
            <a:off x="388188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ftr" idx="2"/>
          </p:nvPr>
        </p:nvSpPr>
        <p:spPr>
          <a:xfrm>
            <a:off x="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sldNum" idx="3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1EA4D24-7A84-4461-BB24-CE00EF1FF43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2.xml.rels><?xml version="1.0" encoding="UTF-8"?>
<Relationships xmlns="http://schemas.openxmlformats.org/package/2006/relationships"><Relationship Id="rId1" Type="http://schemas.openxmlformats.org/officeDocument/2006/relationships/slide" Target="../slides/slide102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0.xml.rels><?xml version="1.0" encoding="UTF-8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dt" idx="26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F4397E61-215B-4BD8-ABDC-7DDF4C8D378B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dt" idx="5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C1CE96E7-C1A0-4D9D-BB9E-3FA11DA96512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is why there’s a diversity problem in Engineering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dt" idx="6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F0253217-030F-49EA-80FB-8A73AD44219C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dt" idx="7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E1AD5C91-F513-4D99-9483-75CFFA3CA39E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dt" idx="4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B58B1197-D1D7-4F30-9D9F-165FF08D27F5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dt" idx="8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1762630D-2CED-4247-993D-1E55DBC151F0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program is running hundreds of thousands of times every second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dt" idx="9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91EA4606-D1FA-4F64-93D7-F60B251824D8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dt" idx="10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EE522021-D0D7-465F-B289-2D413189F652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dt" idx="11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0740F01C-0794-4339-98F3-49AF2046EB93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program is running hundreds of thousands of times every second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dt" idx="12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7BE0D2A9-D310-448F-9DD5-134DB44ED812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dt" idx="13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C6C85D85-5D90-4B82-AFB4-C5B99404ED81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dt" idx="14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24FC186C-7105-4439-BE6C-0C59A4E39751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dt" idx="15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53FF7CB7-83FE-475B-A593-A9DCD8A1F9BA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dt" idx="16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792EC6D6-60FC-419B-AE66-0B6E5D352F3F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6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dt" idx="17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3C7DBFC8-8425-485D-8859-7B32C15DD700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dt" idx="18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3E2D2C83-6615-4434-9318-1B75D9471849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dt" idx="19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28DA3896-9A9F-44A5-B24E-401AE95C1F7A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commands to rule the world… or at least do 80% of cool Arduino projects.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dt" idx="20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EE77ECE1-4EBC-48DB-BEE5-9FC29423E7AA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commands to rule the world… or at least do 80% of cool Arduino projects.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dt" idx="21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89C4FDB0-6C5B-4B37-8167-6209387B22D9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commands to rule the world… or at least do 80% of cool Arduino projects.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dt" idx="22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51A1FB8C-5E88-49E1-8611-51F4F26E76C7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commands to rule the world… or at least do 80% of cool Arduino projects.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dt" idx="23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5A7ADC03-72D5-4A7E-8F0A-16B0758ABE83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commands to rule the world… or at least do 80% of cool Arduino projects.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dt" idx="24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BCF15A54-20B3-462D-A128-AF385CAE3079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commands to rule the world… or at least do 80% of cool Arduino projects.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dt" idx="25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0949F8DD-3349-428B-B426-0A038212DEE2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379188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67760" y="1675800"/>
            <a:ext cx="379188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hyperlink" Target="http://creativecommons.org/licenses/by-sa/3.0/us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hyperlink" Target="http://creativecommons.org/licenses/by-sa/3.0/us/" TargetMode="External"/><Relationship Id="rId4" Type="http://schemas.openxmlformats.org/officeDocument/2006/relationships/hyperlink" Target="http://creativecommons.org/licenses/by-sa/3.0/us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hyperlink" Target="http://creativecommons.org/licenses/by-sa/3.0/us/" TargetMode="External"/><Relationship Id="rId4" Type="http://schemas.openxmlformats.org/officeDocument/2006/relationships/hyperlink" Target="http://creativecommons.org/licenses/by-sa/3.0/us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Rectangle 1"/>
          <p:cNvSpPr/>
          <p:nvPr/>
        </p:nvSpPr>
        <p:spPr>
          <a:xfrm>
            <a:off x="1886040" y="6268680"/>
            <a:ext cx="5476680" cy="475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700"/>
            </a:b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Helvetica Neue"/>
                <a:ea typeface="MS PGothic"/>
              </a:rPr>
              <a:t>This work is licensed under a 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Helvetica Neue"/>
                <a:ea typeface="MS PGothic"/>
                <a:hlinkClick r:id="rId3"/>
              </a:rPr>
              <a:t>Creative Commons Attribution-ShareAlike 3.0 United States License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Helvetica Neue"/>
                <a:ea typeface="MS PGothic"/>
              </a:rPr>
              <a:t>.</a:t>
            </a: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2" descr="Creative Commons License"/>
          <p:cNvPicPr/>
          <p:nvPr/>
        </p:nvPicPr>
        <p:blipFill>
          <a:blip r:embed="rId4"/>
          <a:stretch/>
        </p:blipFill>
        <p:spPr>
          <a:xfrm>
            <a:off x="4205160" y="6261480"/>
            <a:ext cx="837720" cy="29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title style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text styles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Second level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8137440" y="6533280"/>
            <a:ext cx="12722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fld id="{6FA782B8-E1AD-47BD-B817-872880C4984F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3" name="Group 5"/>
          <p:cNvGrpSpPr/>
          <p:nvPr/>
        </p:nvGrpSpPr>
        <p:grpSpPr>
          <a:xfrm>
            <a:off x="1886040" y="6225480"/>
            <a:ext cx="5476680" cy="542160"/>
            <a:chOff x="1886040" y="6225480"/>
            <a:chExt cx="5476680" cy="542160"/>
          </a:xfrm>
        </p:grpSpPr>
        <p:sp>
          <p:nvSpPr>
            <p:cNvPr id="14" name="Rectangle 1"/>
            <p:cNvSpPr/>
            <p:nvPr/>
          </p:nvSpPr>
          <p:spPr>
            <a:xfrm>
              <a:off x="1886040" y="6245640"/>
              <a:ext cx="5476680" cy="522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3"/>
                </a:rPr>
                <a:t> </a:t>
              </a:r>
              <a:r>
                <a:rPr b="0" lang="en-US" sz="24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</a:t>
              </a:r>
              <a:r>
                <a:rPr b="0" lang="en-US" sz="9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                        </a:t>
              </a:r>
              <a:br>
                <a:rPr sz="700"/>
              </a:b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This work is licensed under a 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4"/>
                </a:rPr>
                <a:t>Creative Commons Attribution-ShareAlike 3.0 United States License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.</a:t>
              </a:r>
              <a:r>
                <a:rPr b="0" lang="en-US" sz="700" strike="noStrike" u="sng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 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5" name="Picture 2" descr="Creative Commons License"/>
            <p:cNvPicPr/>
            <p:nvPr/>
          </p:nvPicPr>
          <p:blipFill>
            <a:blip r:embed="rId5"/>
            <a:stretch/>
          </p:blipFill>
          <p:spPr>
            <a:xfrm>
              <a:off x="4205160" y="6225480"/>
              <a:ext cx="837720" cy="2952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title style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text styles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Second level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6"/>
          <a:stretch/>
        </p:blipFill>
        <p:spPr>
          <a:xfrm>
            <a:off x="8138160" y="6404760"/>
            <a:ext cx="771120" cy="36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 txBox="1"/>
          <p:nvPr/>
        </p:nvSpPr>
        <p:spPr>
          <a:xfrm>
            <a:off x="0" y="624528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fld id="{5AD62662-C9AF-49E6-B5CE-097C2D4BF3F1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3" name="Group 5"/>
          <p:cNvGrpSpPr/>
          <p:nvPr/>
        </p:nvGrpSpPr>
        <p:grpSpPr>
          <a:xfrm>
            <a:off x="1886040" y="6225480"/>
            <a:ext cx="5476680" cy="542160"/>
            <a:chOff x="1886040" y="6225480"/>
            <a:chExt cx="5476680" cy="542160"/>
          </a:xfrm>
        </p:grpSpPr>
        <p:sp>
          <p:nvSpPr>
            <p:cNvPr id="24" name="Rectangle 1"/>
            <p:cNvSpPr/>
            <p:nvPr/>
          </p:nvSpPr>
          <p:spPr>
            <a:xfrm>
              <a:off x="1886040" y="6245640"/>
              <a:ext cx="5476680" cy="522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3"/>
                </a:rPr>
                <a:t> </a:t>
              </a:r>
              <a:r>
                <a:rPr b="0" lang="en-US" sz="24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</a:t>
              </a:r>
              <a:r>
                <a:rPr b="0" lang="en-US" sz="9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                        </a:t>
              </a:r>
              <a:br>
                <a:rPr sz="700"/>
              </a:b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This work is licensed under a 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4"/>
                </a:rPr>
                <a:t>Creative Commons Attribution-ShareAlike 3.0 United States License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.</a:t>
              </a:r>
              <a:r>
                <a:rPr b="0" lang="en-US" sz="700" strike="noStrike" u="sng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 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5" name="Picture 2" descr="Creative Commons License"/>
            <p:cNvPicPr/>
            <p:nvPr/>
          </p:nvPicPr>
          <p:blipFill>
            <a:blip r:embed="rId5"/>
            <a:stretch/>
          </p:blipFill>
          <p:spPr>
            <a:xfrm>
              <a:off x="4205160" y="6225480"/>
              <a:ext cx="837720" cy="2952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title style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text styles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Second level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pic>
        <p:nvPicPr>
          <p:cNvPr id="28" name="" descr=""/>
          <p:cNvPicPr/>
          <p:nvPr/>
        </p:nvPicPr>
        <p:blipFill>
          <a:blip r:embed="rId6"/>
          <a:stretch/>
        </p:blipFill>
        <p:spPr>
          <a:xfrm>
            <a:off x="8138160" y="6404760"/>
            <a:ext cx="771120" cy="36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"/>
          <p:cNvSpPr txBox="1"/>
          <p:nvPr/>
        </p:nvSpPr>
        <p:spPr>
          <a:xfrm>
            <a:off x="0" y="624528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fld id="{F44A7B7B-6D93-4E22-9BBB-138A6C31CE1C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slideLayout" Target="../slideLayouts/slideLayout4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114.jpeg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0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8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3.xml"/><Relationship Id="rId9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3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30.sv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sv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sv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svg"/><Relationship Id="rId3" Type="http://schemas.openxmlformats.org/officeDocument/2006/relationships/image" Target="../media/image37.png"/><Relationship Id="rId4" Type="http://schemas.openxmlformats.org/officeDocument/2006/relationships/image" Target="../media/image38.sv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sv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svg"/><Relationship Id="rId3" Type="http://schemas.openxmlformats.org/officeDocument/2006/relationships/image" Target="../media/image46.png"/><Relationship Id="rId4" Type="http://schemas.openxmlformats.org/officeDocument/2006/relationships/image" Target="../media/image47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svg"/><Relationship Id="rId3" Type="http://schemas.openxmlformats.org/officeDocument/2006/relationships/image" Target="../media/image53.png"/><Relationship Id="rId4" Type="http://schemas.openxmlformats.org/officeDocument/2006/relationships/image" Target="../media/image54.svg"/><Relationship Id="rId5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svg"/><Relationship Id="rId3" Type="http://schemas.openxmlformats.org/officeDocument/2006/relationships/image" Target="../media/image57.png"/><Relationship Id="rId4" Type="http://schemas.openxmlformats.org/officeDocument/2006/relationships/image" Target="../media/image58.sv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svg"/><Relationship Id="rId3" Type="http://schemas.openxmlformats.org/officeDocument/2006/relationships/image" Target="../media/image53.png"/><Relationship Id="rId4" Type="http://schemas.openxmlformats.org/officeDocument/2006/relationships/image" Target="../media/image54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svg"/><Relationship Id="rId3" Type="http://schemas.openxmlformats.org/officeDocument/2006/relationships/image" Target="../media/image53.png"/><Relationship Id="rId4" Type="http://schemas.openxmlformats.org/officeDocument/2006/relationships/image" Target="../media/image54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svg"/><Relationship Id="rId3" Type="http://schemas.openxmlformats.org/officeDocument/2006/relationships/image" Target="../media/image61.png"/><Relationship Id="rId4" Type="http://schemas.openxmlformats.org/officeDocument/2006/relationships/image" Target="../media/image62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svg"/><Relationship Id="rId3" Type="http://schemas.openxmlformats.org/officeDocument/2006/relationships/image" Target="../media/image65.png"/><Relationship Id="rId4" Type="http://schemas.openxmlformats.org/officeDocument/2006/relationships/image" Target="../media/image66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svg"/><Relationship Id="rId3" Type="http://schemas.openxmlformats.org/officeDocument/2006/relationships/image" Target="../media/image65.png"/><Relationship Id="rId4" Type="http://schemas.openxmlformats.org/officeDocument/2006/relationships/image" Target="../media/image66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svg"/><Relationship Id="rId3" Type="http://schemas.openxmlformats.org/officeDocument/2006/relationships/image" Target="../media/image69.png"/><Relationship Id="rId4" Type="http://schemas.openxmlformats.org/officeDocument/2006/relationships/image" Target="../media/image70.svg"/><Relationship Id="rId5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69.png"/><Relationship Id="rId4" Type="http://schemas.openxmlformats.org/officeDocument/2006/relationships/image" Target="../media/image70.svg"/><Relationship Id="rId5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69.png"/><Relationship Id="rId4" Type="http://schemas.openxmlformats.org/officeDocument/2006/relationships/image" Target="../media/image70.svg"/><Relationship Id="rId5" Type="http://schemas.openxmlformats.org/officeDocument/2006/relationships/slideLayout" Target="../slideLayouts/slideLayout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1.png"/><Relationship Id="rId4" Type="http://schemas.openxmlformats.org/officeDocument/2006/relationships/image" Target="../media/image72.svg"/><Relationship Id="rId5" Type="http://schemas.openxmlformats.org/officeDocument/2006/relationships/slideLayout" Target="../slideLayouts/slideLayout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3.png"/><Relationship Id="rId4" Type="http://schemas.openxmlformats.org/officeDocument/2006/relationships/image" Target="../media/image74.svg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3.png"/><Relationship Id="rId4" Type="http://schemas.openxmlformats.org/officeDocument/2006/relationships/image" Target="../media/image74.svg"/><Relationship Id="rId5" Type="http://schemas.openxmlformats.org/officeDocument/2006/relationships/slideLayout" Target="../slideLayouts/slideLayout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5.png"/><Relationship Id="rId4" Type="http://schemas.openxmlformats.org/officeDocument/2006/relationships/image" Target="../media/image76.svg"/><Relationship Id="rId5" Type="http://schemas.openxmlformats.org/officeDocument/2006/relationships/slideLayout" Target="../slideLayouts/slideLayout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7.png"/><Relationship Id="rId4" Type="http://schemas.openxmlformats.org/officeDocument/2006/relationships/image" Target="../media/image78.svg"/><Relationship Id="rId5" Type="http://schemas.openxmlformats.org/officeDocument/2006/relationships/slideLayout" Target="../slideLayouts/slideLayout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svg"/><Relationship Id="rId3" Type="http://schemas.openxmlformats.org/officeDocument/2006/relationships/image" Target="../media/image79.png"/><Relationship Id="rId4" Type="http://schemas.openxmlformats.org/officeDocument/2006/relationships/image" Target="../media/image80.svg"/><Relationship Id="rId5" Type="http://schemas.openxmlformats.org/officeDocument/2006/relationships/slideLayout" Target="../slideLayouts/slideLayout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7.png"/><Relationship Id="rId4" Type="http://schemas.openxmlformats.org/officeDocument/2006/relationships/image" Target="../media/image78.svg"/><Relationship Id="rId5" Type="http://schemas.openxmlformats.org/officeDocument/2006/relationships/slideLayout" Target="../slideLayouts/slideLayout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7.png"/><Relationship Id="rId4" Type="http://schemas.openxmlformats.org/officeDocument/2006/relationships/image" Target="../media/image78.svg"/><Relationship Id="rId5" Type="http://schemas.openxmlformats.org/officeDocument/2006/relationships/slideLayout" Target="../slideLayouts/slideLayout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svg"/><Relationship Id="rId3" Type="http://schemas.openxmlformats.org/officeDocument/2006/relationships/image" Target="../media/image77.png"/><Relationship Id="rId4" Type="http://schemas.openxmlformats.org/officeDocument/2006/relationships/image" Target="../media/image78.svg"/><Relationship Id="rId5" Type="http://schemas.openxmlformats.org/officeDocument/2006/relationships/slideLayout" Target="../slideLayouts/slideLayout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svg"/><Relationship Id="rId3" Type="http://schemas.openxmlformats.org/officeDocument/2006/relationships/image" Target="../media/image81.png"/><Relationship Id="rId4" Type="http://schemas.openxmlformats.org/officeDocument/2006/relationships/slideLayout" Target="../slideLayouts/slideLayout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video" Target="../media/media82.mp4"/><Relationship Id="rId2" Type="http://schemas.microsoft.com/office/2007/relationships/media" Target="../media/media82.mp4"/><Relationship Id="rId3" Type="http://schemas.openxmlformats.org/officeDocument/2006/relationships/image" Target="../media/image83.png"/><Relationship Id="rId4" Type="http://schemas.openxmlformats.org/officeDocument/2006/relationships/slideLayout" Target="../slideLayouts/slideLayout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svg"/><Relationship Id="rId3" Type="http://schemas.openxmlformats.org/officeDocument/2006/relationships/image" Target="../media/image86.png"/><Relationship Id="rId4" Type="http://schemas.openxmlformats.org/officeDocument/2006/relationships/image" Target="../media/image87.svg"/><Relationship Id="rId5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svg"/><Relationship Id="rId3" Type="http://schemas.openxmlformats.org/officeDocument/2006/relationships/image" Target="../media/image88.png"/><Relationship Id="rId4" Type="http://schemas.openxmlformats.org/officeDocument/2006/relationships/image" Target="../media/image89.svg"/><Relationship Id="rId5" Type="http://schemas.openxmlformats.org/officeDocument/2006/relationships/slideLayout" Target="../slideLayouts/slideLayout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svg"/><Relationship Id="rId3" Type="http://schemas.openxmlformats.org/officeDocument/2006/relationships/image" Target="../media/image94.png"/><Relationship Id="rId4" Type="http://schemas.openxmlformats.org/officeDocument/2006/relationships/image" Target="../media/image95.svg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svg"/><Relationship Id="rId3" Type="http://schemas.openxmlformats.org/officeDocument/2006/relationships/image" Target="../media/image94.png"/><Relationship Id="rId4" Type="http://schemas.openxmlformats.org/officeDocument/2006/relationships/image" Target="../media/image95.svg"/><Relationship Id="rId5" Type="http://schemas.openxmlformats.org/officeDocument/2006/relationships/slideLayout" Target="../slideLayouts/slideLayout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6.png"/><Relationship Id="rId3" Type="http://schemas.openxmlformats.org/officeDocument/2006/relationships/image" Target="../media/image96.png"/><Relationship Id="rId4" Type="http://schemas.openxmlformats.org/officeDocument/2006/relationships/image" Target="../media/image96.png"/><Relationship Id="rId5" Type="http://schemas.openxmlformats.org/officeDocument/2006/relationships/image" Target="../media/image96.png"/><Relationship Id="rId6" Type="http://schemas.openxmlformats.org/officeDocument/2006/relationships/image" Target="../media/image96.png"/><Relationship Id="rId7" Type="http://schemas.openxmlformats.org/officeDocument/2006/relationships/image" Target="../media/image96.png"/><Relationship Id="rId8" Type="http://schemas.openxmlformats.org/officeDocument/2006/relationships/image" Target="../media/image96.png"/><Relationship Id="rId9" Type="http://schemas.openxmlformats.org/officeDocument/2006/relationships/image" Target="../media/image96.png"/><Relationship Id="rId10" Type="http://schemas.openxmlformats.org/officeDocument/2006/relationships/image" Target="../media/image96.png"/><Relationship Id="rId11" Type="http://schemas.openxmlformats.org/officeDocument/2006/relationships/image" Target="../media/image96.png"/><Relationship Id="rId12" Type="http://schemas.openxmlformats.org/officeDocument/2006/relationships/image" Target="../media/image96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slideLayout" Target="../slideLayouts/slideLayout2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svg"/><Relationship Id="rId3" Type="http://schemas.openxmlformats.org/officeDocument/2006/relationships/image" Target="../media/image94.png"/><Relationship Id="rId4" Type="http://schemas.openxmlformats.org/officeDocument/2006/relationships/image" Target="../media/image95.svg"/><Relationship Id="rId5" Type="http://schemas.openxmlformats.org/officeDocument/2006/relationships/slideLayout" Target="../slideLayouts/slideLayout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svg"/><Relationship Id="rId3" Type="http://schemas.openxmlformats.org/officeDocument/2006/relationships/image" Target="../media/image100.png"/><Relationship Id="rId4" Type="http://schemas.openxmlformats.org/officeDocument/2006/relationships/image" Target="../media/image101.svg"/><Relationship Id="rId5" Type="http://schemas.openxmlformats.org/officeDocument/2006/relationships/slideLayout" Target="../slideLayouts/slideLayout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svg"/><Relationship Id="rId3" Type="http://schemas.openxmlformats.org/officeDocument/2006/relationships/image" Target="../media/image100.png"/><Relationship Id="rId4" Type="http://schemas.openxmlformats.org/officeDocument/2006/relationships/image" Target="../media/image101.svg"/><Relationship Id="rId5" Type="http://schemas.openxmlformats.org/officeDocument/2006/relationships/slideLayout" Target="../slideLayouts/slideLayout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svg"/><Relationship Id="rId3" Type="http://schemas.openxmlformats.org/officeDocument/2006/relationships/image" Target="../media/image100.png"/><Relationship Id="rId4" Type="http://schemas.openxmlformats.org/officeDocument/2006/relationships/image" Target="../media/image101.svg"/><Relationship Id="rId5" Type="http://schemas.openxmlformats.org/officeDocument/2006/relationships/slideLayout" Target="../slideLayouts/slideLayout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svg"/><Relationship Id="rId3" Type="http://schemas.openxmlformats.org/officeDocument/2006/relationships/slideLayout" Target="../slideLayouts/slideLayout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slideLayout" Target="../slideLayouts/slideLayout1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sv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sv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svg"/><Relationship Id="rId3" Type="http://schemas.openxmlformats.org/officeDocument/2006/relationships/image" Target="../media/image107.png"/><Relationship Id="rId4" Type="http://schemas.openxmlformats.org/officeDocument/2006/relationships/image" Target="../media/image108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0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slideLayout" Target="../slideLayouts/slideLayout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slideLayout" Target="../slideLayouts/slideLayout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image" Target="../media/image112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Vs. Analog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Commands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pinMode(pin, INPUT/OUTPUT);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digitalWrite(pin, HIGH/LOW);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delay(ms);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analogWrite(pin, 0-255);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Functions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void setup() {}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void loop() {}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// Keep things clear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Challenge 4a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– Wire another LED. Make the button turn one off and the other on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Challenge 4b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– Make an LED blink when you press the button (hint: look at File&gt;Examples&gt;Digital&gt;Blink Without Delay)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Challenge 4c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– Make an LED alternate between off, on and blink by pressing the button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	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title"/>
          </p:nvPr>
        </p:nvSpPr>
        <p:spPr>
          <a:xfrm>
            <a:off x="457200" y="1728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Puzzles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" descr=""/>
          <p:cNvPicPr/>
          <p:nvPr/>
        </p:nvPicPr>
        <p:blipFill>
          <a:blip r:embed="rId1"/>
          <a:stretch/>
        </p:blipFill>
        <p:spPr>
          <a:xfrm>
            <a:off x="613800" y="365760"/>
            <a:ext cx="7765560" cy="577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1" descr=""/>
          <p:cNvPicPr/>
          <p:nvPr/>
        </p:nvPicPr>
        <p:blipFill>
          <a:blip r:embed="rId1"/>
          <a:stretch/>
        </p:blipFill>
        <p:spPr>
          <a:xfrm>
            <a:off x="513000" y="2098080"/>
            <a:ext cx="4095360" cy="302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1" name="Rectangle 2"/>
          <p:cNvSpPr/>
          <p:nvPr/>
        </p:nvSpPr>
        <p:spPr>
          <a:xfrm>
            <a:off x="1013760" y="3823920"/>
            <a:ext cx="32637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43080" indent="-340920" algn="ctr">
              <a:lnSpc>
                <a:spcPct val="100000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HelveticaNeueLT Pro 77 BdCn"/>
                <a:ea typeface="Osaka"/>
              </a:rPr>
              <a:t>www.sparkfun.com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HelveticaNeueLT Pro 77 BdCn"/>
                <a:ea typeface="Osaka"/>
              </a:rPr>
              <a:t>6175 Longbow Drive, Suite 200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HelveticaNeueLT Pro 77 BdCn"/>
                <a:ea typeface="Osaka"/>
              </a:rPr>
              <a:t>Boulder, Colorado 80301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86160" y="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Special Thanks: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523" name="" descr=""/>
          <p:cNvPicPr/>
          <p:nvPr/>
        </p:nvPicPr>
        <p:blipFill>
          <a:blip r:embed="rId2"/>
          <a:stretch/>
        </p:blipFill>
        <p:spPr>
          <a:xfrm>
            <a:off x="4934160" y="2701800"/>
            <a:ext cx="3304800" cy="117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4" name="" descr=""/>
          <p:cNvPicPr/>
          <p:nvPr/>
        </p:nvPicPr>
        <p:blipFill>
          <a:blip r:embed="rId3"/>
          <a:stretch/>
        </p:blipFill>
        <p:spPr>
          <a:xfrm>
            <a:off x="4998240" y="2133360"/>
            <a:ext cx="1584720" cy="61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5" name="" descr=""/>
          <p:cNvPicPr/>
          <p:nvPr/>
        </p:nvPicPr>
        <p:blipFill>
          <a:blip r:embed="rId4"/>
          <a:stretch/>
        </p:blipFill>
        <p:spPr>
          <a:xfrm>
            <a:off x="4861800" y="3657600"/>
            <a:ext cx="3625560" cy="140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Vs. Analog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Commands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pinMode(pin, INPUT/OUTPUT);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digitalWrite(pin, HIGH/LOW);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delay(ms);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analogWrite(pin, 0-255);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Functions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void setup() {}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void loop() {}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// Keep things clear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Variables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int led = 9;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int brightness = brightness + 1;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Most Important Lesson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1886760" y="1188360"/>
            <a:ext cx="5506200" cy="497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1886760" y="1188360"/>
            <a:ext cx="3381120" cy="27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1562760" y="1224360"/>
            <a:ext cx="5983560" cy="493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" descr=""/>
          <p:cNvPicPr/>
          <p:nvPr/>
        </p:nvPicPr>
        <p:blipFill>
          <a:blip r:embed="rId4"/>
          <a:stretch/>
        </p:blipFill>
        <p:spPr>
          <a:xfrm>
            <a:off x="1552680" y="1169280"/>
            <a:ext cx="6137640" cy="5065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Inputs!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85800" y="1279800"/>
            <a:ext cx="7770600" cy="301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Input is any signal entering an electrical system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	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Both digital and analog sensors are forms of input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Input can also take many other forms: a keyboard, a mouse, infrared sensors, biometric sensors, touch sensors, cameras or just plain voltage from a circuit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This is how you can make a computer react to the world around it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pic>
        <p:nvPicPr>
          <p:cNvPr id="75" name="Picture 10" descr=""/>
          <p:cNvPicPr/>
          <p:nvPr/>
        </p:nvPicPr>
        <p:blipFill>
          <a:blip r:embed="rId1"/>
          <a:stretch/>
        </p:blipFill>
        <p:spPr>
          <a:xfrm>
            <a:off x="365760" y="4518720"/>
            <a:ext cx="2944440" cy="142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6122160" y="3840120"/>
            <a:ext cx="2381760" cy="238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017520" y="3657240"/>
            <a:ext cx="3048120" cy="3047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Digital Input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85800" y="1279800"/>
            <a:ext cx="7770600" cy="301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Like digital output, can only sense if a signal is high or low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	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For Arduino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High is voltage above 3 V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Low is voltage below 1.5 V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General category is “switches”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Includes push buttons (momentary switches), toggle switches, knife switches (maintained switches), capacitive/touch switches, and many other sensors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6128640" y="1279800"/>
            <a:ext cx="2560680" cy="256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548640" y="5067720"/>
            <a:ext cx="1463040" cy="142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7406640" y="4663440"/>
            <a:ext cx="1818000" cy="181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4"/>
          <a:stretch/>
        </p:blipFill>
        <p:spPr>
          <a:xfrm>
            <a:off x="4988160" y="1737360"/>
            <a:ext cx="1179360" cy="173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5"/>
          <a:stretch/>
        </p:blipFill>
        <p:spPr>
          <a:xfrm>
            <a:off x="3651120" y="4496760"/>
            <a:ext cx="2022840" cy="202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6"/>
          <a:stretch/>
        </p:blipFill>
        <p:spPr>
          <a:xfrm>
            <a:off x="5673960" y="4744080"/>
            <a:ext cx="1737360" cy="173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7"/>
          <a:stretch/>
        </p:blipFill>
        <p:spPr>
          <a:xfrm>
            <a:off x="2194560" y="4846320"/>
            <a:ext cx="1593720" cy="1623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Component Spotlight: The Push Button /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Momentary Switch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6309360" y="4114080"/>
            <a:ext cx="2162880" cy="2162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2686320" y="4971960"/>
            <a:ext cx="1428480" cy="142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548640" y="4789080"/>
            <a:ext cx="1428480" cy="142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4606560" y="4697280"/>
            <a:ext cx="1428480" cy="142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5"/>
          <a:stretch/>
        </p:blipFill>
        <p:spPr>
          <a:xfrm>
            <a:off x="4206240" y="3051720"/>
            <a:ext cx="1428480" cy="142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6"/>
          <a:stretch/>
        </p:blipFill>
        <p:spPr>
          <a:xfrm>
            <a:off x="640080" y="3143160"/>
            <a:ext cx="1428480" cy="142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7"/>
          <a:stretch/>
        </p:blipFill>
        <p:spPr>
          <a:xfrm>
            <a:off x="2503440" y="3143160"/>
            <a:ext cx="1428480" cy="142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8"/>
          <a:stretch/>
        </p:blipFill>
        <p:spPr>
          <a:xfrm>
            <a:off x="4277160" y="1465200"/>
            <a:ext cx="1463040" cy="142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9"/>
          <a:stretch/>
        </p:blipFill>
        <p:spPr>
          <a:xfrm>
            <a:off x="6029640" y="2834280"/>
            <a:ext cx="2657160" cy="172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10"/>
          <a:stretch/>
        </p:blipFill>
        <p:spPr>
          <a:xfrm>
            <a:off x="446040" y="1411560"/>
            <a:ext cx="3028680" cy="151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11"/>
          <a:stretch/>
        </p:blipFill>
        <p:spPr>
          <a:xfrm>
            <a:off x="6746040" y="1644120"/>
            <a:ext cx="1666440" cy="1009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Push Button and Breadboard Connections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746400" y="1644120"/>
            <a:ext cx="1666440" cy="1009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4277160" y="1465560"/>
            <a:ext cx="1463040" cy="142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07320" y="1407960"/>
            <a:ext cx="3108600" cy="480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098240" y="3200040"/>
            <a:ext cx="4771440" cy="308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Our buttons have to bridge the gap on our breadboards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The top pins are connected to each other and so are the bottom ones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4646520" y="1940760"/>
            <a:ext cx="3809520" cy="434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Remember our original circuit?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title"/>
          </p:nvPr>
        </p:nvSpPr>
        <p:spPr>
          <a:xfrm>
            <a:off x="686160" y="30492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Using the Breadboard to Built a Simple Input Circuit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66600" y="1266480"/>
            <a:ext cx="3733920" cy="5068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/>
          </p:nvPr>
        </p:nvSpPr>
        <p:spPr>
          <a:xfrm>
            <a:off x="4646520" y="1940760"/>
            <a:ext cx="3809520" cy="434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Remember our original circuit?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We’re going to wire that up again, but this time with a switch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686160" y="30492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Using the Breadboard to Built a Simple Input Circuit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66600" y="734400"/>
            <a:ext cx="3724200" cy="560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Using the Breadboard to Built a Simple Input Circuit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241160" y="2194200"/>
            <a:ext cx="4537080" cy="3291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42960" y="914040"/>
            <a:ext cx="3578400" cy="5303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Ohm’s Law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313560" y="1962360"/>
            <a:ext cx="8464680" cy="3751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Go ahead and plug your board in!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14" name="Picture 11" descr="http://us.123rf.com/400wm/400/400/daboost/daboost1102/daboost110200032/8948217-3d-laptop-computer-isolated-on-white-with-clipping-path.jpg"/>
          <p:cNvPicPr/>
          <p:nvPr/>
        </p:nvPicPr>
        <p:blipFill>
          <a:blip r:embed="rId1"/>
          <a:stretch/>
        </p:blipFill>
        <p:spPr>
          <a:xfrm>
            <a:off x="5899320" y="2666520"/>
            <a:ext cx="3244320" cy="2628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 rot="5400000">
            <a:off x="450720" y="2736720"/>
            <a:ext cx="3114000" cy="220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4297680" y="2738520"/>
            <a:ext cx="675000" cy="256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Adding Control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2651760" y="1248120"/>
            <a:ext cx="3931920" cy="5090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Adding Control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2651760" y="1248120"/>
            <a:ext cx="3931920" cy="509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"/>
          <p:cNvSpPr txBox="1"/>
          <p:nvPr/>
        </p:nvSpPr>
        <p:spPr>
          <a:xfrm>
            <a:off x="473760" y="1642680"/>
            <a:ext cx="2468880" cy="182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Any circuit that has meaningful input has some degree of control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Adding Control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651760" y="1248120"/>
            <a:ext cx="3931920" cy="509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"/>
          <p:cNvSpPr txBox="1"/>
          <p:nvPr/>
        </p:nvSpPr>
        <p:spPr>
          <a:xfrm>
            <a:off x="473760" y="1642680"/>
            <a:ext cx="2468880" cy="182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Any circuit that has meaningful input has some degree of control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6400800" y="4980960"/>
            <a:ext cx="2468880" cy="129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Microcontrollers allow us to assign different relationships between 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 rot="10800000">
            <a:off x="3862080" y="196200"/>
            <a:ext cx="4975560" cy="992160"/>
          </a:xfrm>
          <a:prstGeom prst="homePlate">
            <a:avLst>
              <a:gd name="adj" fmla="val 5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20320" rIns="345600" tIns="118080" bIns="118080" anchor="ctr" rot="10800000">
            <a:noAutofit/>
          </a:bodyPr>
          <a:p>
            <a:pPr algn="ctr">
              <a:lnSpc>
                <a:spcPts val="2857"/>
              </a:lnSpc>
              <a:tabLst>
                <a:tab algn="l" pos="0"/>
              </a:tabLst>
            </a:pPr>
            <a:r>
              <a:rPr b="1" lang="en-US" sz="31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if()</a:t>
            </a:r>
            <a:r>
              <a:rPr b="0" lang="en-US" sz="3100" strike="noStrike" u="none">
                <a:solidFill>
                  <a:srgbClr val="ffffff"/>
                </a:solidFill>
                <a:effectLst/>
                <a:uFillTx/>
                <a:latin typeface="HelveticaNeueLT Pro 77 BdCn"/>
                <a:ea typeface="Osaka"/>
              </a:rPr>
              <a:t> </a:t>
            </a:r>
            <a:r>
              <a:rPr b="0" lang="en-US" sz="3100" strike="noStrike" u="none">
                <a:solidFill>
                  <a:srgbClr val="ffffff"/>
                </a:solidFill>
                <a:effectLst/>
                <a:uFillTx/>
                <a:latin typeface="Cambria"/>
                <a:ea typeface="Osaka"/>
              </a:rPr>
              <a:t>statements / Boolean logic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3474720" y="291240"/>
            <a:ext cx="773280" cy="77328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sng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Just give me 3 clock cycles with the perp...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Psuedo-code – how should this work?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grpSp>
        <p:nvGrpSpPr>
          <p:cNvPr id="129" name=""/>
          <p:cNvGrpSpPr/>
          <p:nvPr/>
        </p:nvGrpSpPr>
        <p:grpSpPr>
          <a:xfrm>
            <a:off x="2445480" y="3817440"/>
            <a:ext cx="4253040" cy="1843920"/>
            <a:chOff x="2445480" y="3817440"/>
            <a:chExt cx="4253040" cy="1843920"/>
          </a:xfrm>
        </p:grpSpPr>
        <p:sp>
          <p:nvSpPr>
            <p:cNvPr id="130" name=""/>
            <p:cNvSpPr/>
            <p:nvPr/>
          </p:nvSpPr>
          <p:spPr>
            <a:xfrm>
              <a:off x="2445480" y="4321800"/>
              <a:ext cx="1568880" cy="789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4c7dc"/>
                </a:gs>
                <a:gs pos="100000">
                  <a:srgbClr val="5074b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68760" tIns="95400" bIns="9576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en-US" sz="1600" strike="noStrike" u="none">
                  <a:solidFill>
                    <a:srgbClr val="ffffff"/>
                  </a:solidFill>
                  <a:effectLst/>
                  <a:uFillTx/>
                  <a:latin typeface="Courier New"/>
                  <a:ea typeface="Osaka"/>
                </a:rPr>
                <a:t>Statement true?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endParaRPr>
            </a:p>
          </p:txBody>
        </p:sp>
        <p:sp>
          <p:nvSpPr>
            <p:cNvPr id="131" name=""/>
            <p:cNvSpPr/>
            <p:nvPr/>
          </p:nvSpPr>
          <p:spPr>
            <a:xfrm rot="1500000">
              <a:off x="4115520" y="4869720"/>
              <a:ext cx="838800" cy="352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595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/>
              <a:r>
                <a: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 rot="20098800">
              <a:off x="4131360" y="4213800"/>
              <a:ext cx="745560" cy="3607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595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/>
              <a:r>
                <a: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YES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121720" y="3817440"/>
              <a:ext cx="1576800" cy="789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4c7dc"/>
                </a:gs>
                <a:gs pos="100000">
                  <a:srgbClr val="5074b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68760" tIns="95400" bIns="9576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en-US" sz="1600" strike="noStrike" u="none">
                  <a:solidFill>
                    <a:srgbClr val="ffffff"/>
                  </a:solidFill>
                  <a:effectLst/>
                  <a:uFillTx/>
                  <a:latin typeface="Courier New"/>
                  <a:ea typeface="Osaka"/>
                </a:rPr>
                <a:t>Green LED turns 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121720" y="4871880"/>
              <a:ext cx="1576800" cy="789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4c7dc"/>
                </a:gs>
                <a:gs pos="100000">
                  <a:srgbClr val="5074b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68760" tIns="95400" bIns="9576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en-US" sz="1600" strike="noStrike" u="none">
                  <a:solidFill>
                    <a:srgbClr val="ffffff"/>
                  </a:solidFill>
                  <a:effectLst/>
                  <a:uFillTx/>
                  <a:latin typeface="Courier New"/>
                  <a:ea typeface="Osaka"/>
                </a:rPr>
                <a:t>Red LED turns 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1656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Inputs and Outputs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36" name=""/>
          <p:cNvSpPr/>
          <p:nvPr/>
        </p:nvSpPr>
        <p:spPr>
          <a:xfrm>
            <a:off x="1523520" y="3808800"/>
            <a:ext cx="731484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7" name=""/>
          <p:cNvGrpSpPr/>
          <p:nvPr/>
        </p:nvGrpSpPr>
        <p:grpSpPr>
          <a:xfrm>
            <a:off x="2445480" y="1621800"/>
            <a:ext cx="4253040" cy="1843920"/>
            <a:chOff x="2445480" y="1621800"/>
            <a:chExt cx="4253040" cy="1843920"/>
          </a:xfrm>
        </p:grpSpPr>
        <p:sp>
          <p:nvSpPr>
            <p:cNvPr id="138" name=""/>
            <p:cNvSpPr/>
            <p:nvPr/>
          </p:nvSpPr>
          <p:spPr>
            <a:xfrm>
              <a:off x="2445480" y="2126160"/>
              <a:ext cx="1568880" cy="789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4c7dc"/>
                </a:gs>
                <a:gs pos="100000">
                  <a:srgbClr val="5074b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68760" tIns="95400" bIns="9576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en-US" sz="1600" strike="noStrike" u="none">
                  <a:solidFill>
                    <a:srgbClr val="ffffff"/>
                  </a:solidFill>
                  <a:effectLst/>
                  <a:uFillTx/>
                  <a:latin typeface="Courier New"/>
                  <a:ea typeface="Osaka"/>
                </a:rPr>
                <a:t>Statement true?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endParaRPr>
            </a:p>
          </p:txBody>
        </p:sp>
        <p:sp>
          <p:nvSpPr>
            <p:cNvPr id="139" name=""/>
            <p:cNvSpPr/>
            <p:nvPr/>
          </p:nvSpPr>
          <p:spPr>
            <a:xfrm rot="1500000">
              <a:off x="4115520" y="2674080"/>
              <a:ext cx="838800" cy="352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595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/>
              <a:r>
                <a: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 rot="20098800">
              <a:off x="4131360" y="2018160"/>
              <a:ext cx="745560" cy="3607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595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/>
              <a:r>
                <a: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YES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5121720" y="1621800"/>
              <a:ext cx="1576800" cy="789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4c7dc"/>
                </a:gs>
                <a:gs pos="100000">
                  <a:srgbClr val="5074b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68760" tIns="95400" bIns="9576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en-US" sz="1600" strike="noStrike" u="none">
                  <a:solidFill>
                    <a:srgbClr val="ffffff"/>
                  </a:solidFill>
                  <a:effectLst/>
                  <a:uFillTx/>
                  <a:latin typeface="Courier New"/>
                  <a:ea typeface="Osaka"/>
                </a:rPr>
                <a:t>Green LED turns 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121720" y="2676240"/>
              <a:ext cx="1576800" cy="789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4c7dc"/>
                </a:gs>
                <a:gs pos="100000">
                  <a:srgbClr val="5074b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68760" tIns="95400" bIns="9576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en-US" sz="1600" strike="noStrike" u="none">
                  <a:solidFill>
                    <a:srgbClr val="ffffff"/>
                  </a:solidFill>
                  <a:effectLst/>
                  <a:uFillTx/>
                  <a:latin typeface="Courier New"/>
                  <a:ea typeface="Osaka"/>
                </a:rPr>
                <a:t>Red LED turns 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endParaRPr>
            </a:p>
          </p:txBody>
        </p:sp>
      </p:grpSp>
      <p:graphicFrame>
        <p:nvGraphicFramePr>
          <p:cNvPr id="143" name="Table 1_ 2"/>
          <p:cNvGraphicFramePr/>
          <p:nvPr/>
        </p:nvGraphicFramePr>
        <p:xfrm>
          <a:off x="1762560" y="4413240"/>
          <a:ext cx="5951160" cy="1435680"/>
        </p:xfrm>
        <a:graphic>
          <a:graphicData uri="http://schemas.openxmlformats.org/drawingml/2006/table">
            <a:tbl>
              <a:tblPr/>
              <a:tblGrid>
                <a:gridCol w="2975760"/>
                <a:gridCol w="2975760"/>
              </a:tblGrid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Inputs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Outputs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</a:tr>
              <a:tr h="478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None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Green LED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  <a:tr h="478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Red LED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Schematic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35040" y="2314080"/>
            <a:ext cx="2714400" cy="207432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You can leave the button on the breadboard- we’ll be using it again soon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878040" y="1097280"/>
            <a:ext cx="4516920" cy="5145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6160" y="1692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Wiring Diagram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82880" y="1717560"/>
            <a:ext cx="3719520" cy="423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064040" y="1737360"/>
            <a:ext cx="4949280" cy="3872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Conditional Statements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548640" y="2027880"/>
            <a:ext cx="5568840" cy="236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"/>
          <p:cNvSpPr txBox="1"/>
          <p:nvPr/>
        </p:nvSpPr>
        <p:spPr>
          <a:xfrm>
            <a:off x="2984400" y="1338480"/>
            <a:ext cx="365760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the if() statement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548640" y="2027880"/>
            <a:ext cx="5568840" cy="236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5394960" y="1770840"/>
            <a:ext cx="1371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If this is true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55" name=""/>
          <p:cNvSpPr/>
          <p:nvPr/>
        </p:nvSpPr>
        <p:spPr>
          <a:xfrm rot="10800000">
            <a:off x="3840480" y="2094480"/>
            <a:ext cx="146304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728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Conditional Statements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548640" y="2027880"/>
            <a:ext cx="5568840" cy="236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5394960" y="1770840"/>
            <a:ext cx="1371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If this is true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59" name=""/>
          <p:cNvSpPr/>
          <p:nvPr/>
        </p:nvSpPr>
        <p:spPr>
          <a:xfrm>
            <a:off x="6841800" y="2230560"/>
            <a:ext cx="13878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Do this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60" name=""/>
          <p:cNvSpPr/>
          <p:nvPr/>
        </p:nvSpPr>
        <p:spPr>
          <a:xfrm rot="10800000">
            <a:off x="4999320" y="2554200"/>
            <a:ext cx="167580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1728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Conditional Statements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548640" y="2027880"/>
            <a:ext cx="5568840" cy="236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5394960" y="1770840"/>
            <a:ext cx="1371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If this is true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64" name=""/>
          <p:cNvSpPr/>
          <p:nvPr/>
        </p:nvSpPr>
        <p:spPr>
          <a:xfrm>
            <a:off x="6841800" y="2230560"/>
            <a:ext cx="13878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Do this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65" name=""/>
          <p:cNvSpPr/>
          <p:nvPr/>
        </p:nvSpPr>
        <p:spPr>
          <a:xfrm>
            <a:off x="5394960" y="2926080"/>
            <a:ext cx="137484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Otherwise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66" name=""/>
          <p:cNvSpPr/>
          <p:nvPr/>
        </p:nvSpPr>
        <p:spPr>
          <a:xfrm rot="10800000">
            <a:off x="1737360" y="3249720"/>
            <a:ext cx="356616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1728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Conditional Statements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548640" y="2027880"/>
            <a:ext cx="5568840" cy="236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"/>
          <p:cNvSpPr/>
          <p:nvPr/>
        </p:nvSpPr>
        <p:spPr>
          <a:xfrm>
            <a:off x="5394960" y="1770840"/>
            <a:ext cx="1371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If this is true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70" name=""/>
          <p:cNvSpPr/>
          <p:nvPr/>
        </p:nvSpPr>
        <p:spPr>
          <a:xfrm>
            <a:off x="6841800" y="2230560"/>
            <a:ext cx="13878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Do this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71" name=""/>
          <p:cNvSpPr/>
          <p:nvPr/>
        </p:nvSpPr>
        <p:spPr>
          <a:xfrm>
            <a:off x="5394960" y="2926080"/>
            <a:ext cx="137484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Otherwise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72" name=""/>
          <p:cNvSpPr/>
          <p:nvPr/>
        </p:nvSpPr>
        <p:spPr>
          <a:xfrm>
            <a:off x="6841800" y="3385800"/>
            <a:ext cx="13878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Do this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173" name=""/>
          <p:cNvSpPr/>
          <p:nvPr/>
        </p:nvSpPr>
        <p:spPr>
          <a:xfrm rot="10800000">
            <a:off x="4999320" y="3709440"/>
            <a:ext cx="167580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1728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Conditional Statements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800" y="12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Boolean Operators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graphicFrame>
        <p:nvGraphicFramePr>
          <p:cNvPr id="176" name="Content Placeholder 1"/>
          <p:cNvGraphicFramePr/>
          <p:nvPr/>
        </p:nvGraphicFramePr>
        <p:xfrm>
          <a:off x="1018440" y="1050120"/>
          <a:ext cx="7378200" cy="5087520"/>
        </p:xfrm>
        <a:graphic>
          <a:graphicData uri="http://schemas.openxmlformats.org/drawingml/2006/table">
            <a:tbl>
              <a:tblPr/>
              <a:tblGrid>
                <a:gridCol w="2755800"/>
                <a:gridCol w="4622760"/>
              </a:tblGrid>
              <a:tr h="429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&lt;Boolean&gt;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2a609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True if: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2a6099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true, HIGH or does not equal zero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</a:rPr>
                        <a:t>(!a)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</a:rPr>
                        <a:t>a is false, LOW or equals zero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==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!=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not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&gt;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greater than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&gt;=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greater than or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&lt;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less than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&lt;=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less than or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&amp;&amp;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both a is true AND b is true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90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||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either a is true OR b is true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-1623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Déjà Vu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503280" y="625320"/>
            <a:ext cx="8039880" cy="562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"/>
          <p:cNvSpPr/>
          <p:nvPr/>
        </p:nvSpPr>
        <p:spPr>
          <a:xfrm>
            <a:off x="1463040" y="5029200"/>
            <a:ext cx="365760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3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true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false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(a)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7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true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false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(b)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8" name=""/>
          <p:cNvSpPr/>
          <p:nvPr/>
        </p:nvSpPr>
        <p:spPr>
          <a:xfrm>
            <a:off x="2011680" y="3674160"/>
            <a:ext cx="54864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92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true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false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(!b)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3" name=""/>
          <p:cNvSpPr/>
          <p:nvPr/>
        </p:nvSpPr>
        <p:spPr>
          <a:xfrm>
            <a:off x="2011680" y="3674160"/>
            <a:ext cx="64008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97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true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false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(!a)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8" name=""/>
          <p:cNvSpPr/>
          <p:nvPr/>
        </p:nvSpPr>
        <p:spPr>
          <a:xfrm>
            <a:off x="2011680" y="3674160"/>
            <a:ext cx="64008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02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(a &gt; b)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3" name=""/>
          <p:cNvSpPr/>
          <p:nvPr/>
        </p:nvSpPr>
        <p:spPr>
          <a:xfrm>
            <a:off x="1828800" y="2286000"/>
            <a:ext cx="868680" cy="44064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2011680" y="3674160"/>
            <a:ext cx="86868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08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(a &lt; b)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9" name=""/>
          <p:cNvSpPr/>
          <p:nvPr/>
        </p:nvSpPr>
        <p:spPr>
          <a:xfrm>
            <a:off x="2011680" y="3674160"/>
            <a:ext cx="86868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13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true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(b &gt; 5 || a)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4" name=""/>
          <p:cNvSpPr/>
          <p:nvPr/>
        </p:nvSpPr>
        <p:spPr>
          <a:xfrm>
            <a:off x="2011680" y="3674160"/>
            <a:ext cx="128016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1828800" y="2286000"/>
            <a:ext cx="118872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19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true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(b &gt; 5 &amp;&amp; a)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0" name=""/>
          <p:cNvSpPr/>
          <p:nvPr/>
        </p:nvSpPr>
        <p:spPr>
          <a:xfrm>
            <a:off x="2011680" y="3674160"/>
            <a:ext cx="128016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#3 – Lie Detector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1543680" y="623160"/>
            <a:ext cx="6057000" cy="558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1543680" y="822960"/>
            <a:ext cx="6057000" cy="5380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24" name=""/>
          <p:cNvGraphicFramePr/>
          <p:nvPr/>
        </p:nvGraphicFramePr>
        <p:xfrm>
          <a:off x="1571760" y="878400"/>
          <a:ext cx="5992200" cy="5047920"/>
        </p:xfrm>
        <a:graphic>
          <a:graphicData uri="http://schemas.openxmlformats.org/drawingml/2006/table">
            <a:tbl>
              <a:tblPr/>
              <a:tblGrid>
                <a:gridCol w="285480"/>
                <a:gridCol w="5707080"/>
              </a:tblGrid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/*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 Test our if() statements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*/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assign pin based off circuit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red_led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green_led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these are the variables we'll play around with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a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true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int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b = </a:t>
                      </a:r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5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  <a:ea typeface="Noto Sans CJK SC"/>
                        </a:rPr>
                        <a:t>// the setup function runs once when you press reset or</a:t>
                      </a:r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power the board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setup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pinMode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OUTPUT);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  // change the expression inside the if() and look at the results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19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if (b &gt;= 5 &amp;&amp; a) {                       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23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else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24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(green_led, LOW);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25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 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digitalWrite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(red_led, HIGH);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26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 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27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28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29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abb4b1"/>
                          </a:solidFill>
                          <a:effectLst/>
                          <a:uFillTx/>
                          <a:latin typeface="Droid Sans Mono"/>
                        </a:rPr>
                        <a:t>// the loop function runs over and over again forever</a:t>
                      </a:r>
                      <a:endParaRPr b="0" lang="en-US" sz="1050" strike="noStrike" u="none">
                        <a:solidFill>
                          <a:srgbClr val="abb4b1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30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3ba690"/>
                          </a:solidFill>
                          <a:effectLst/>
                          <a:uFillTx/>
                          <a:latin typeface="Droid Sans Mono"/>
                        </a:rPr>
                        <a:t>void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 </a:t>
                      </a:r>
                      <a:r>
                        <a:rPr b="0" lang="en-US" sz="1050" strike="noStrike" u="none">
                          <a:solidFill>
                            <a:srgbClr val="c46c36"/>
                          </a:solidFill>
                          <a:effectLst/>
                          <a:uFillTx/>
                          <a:latin typeface="Droid Sans Mono"/>
                        </a:rPr>
                        <a:t>loop</a:t>
                      </a:r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() {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31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880">
                <a:tc>
                  <a:txBody>
                    <a:bodyPr lIns="0" rIns="54720" tIns="0" bIns="0" anchor="t">
                      <a:noAutofit/>
                    </a:bodyPr>
                    <a:p>
                      <a:pPr algn="r"/>
                      <a:r>
                        <a:rPr b="0" lang="en-US" sz="1050" strike="noStrike" u="none">
                          <a:solidFill>
                            <a:srgbClr val="16696b"/>
                          </a:solidFill>
                          <a:effectLst/>
                          <a:uFillTx/>
                          <a:latin typeface="Droid Sans Mono"/>
                        </a:rPr>
                        <a:t>32</a:t>
                      </a:r>
                      <a:endParaRPr b="0" lang="en-US" sz="1050" strike="noStrike" u="none">
                        <a:solidFill>
                          <a:srgbClr val="16696b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R="54720">
                    <a:lnL>
                      <a:noFill/>
                    </a:lnL>
                    <a:lnR w="720">
                      <a:solidFill>
                        <a:srgbClr val="abb4b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720" rIns="0" tIns="0" bIns="0" anchor="t">
                      <a:noAutofit/>
                    </a:bodyPr>
                    <a:p>
                      <a:r>
                        <a:rPr b="0" lang="en-US" sz="1050" strike="noStrike" u="none">
                          <a:solidFill>
                            <a:srgbClr val="656668"/>
                          </a:solidFill>
                          <a:effectLst/>
                          <a:uFillTx/>
                          <a:latin typeface="Droid Sans Mono"/>
                        </a:rPr>
                        <a:t>}</a:t>
                      </a:r>
                      <a:endParaRPr b="0" lang="en-US" sz="1050" strike="noStrike" u="none">
                        <a:solidFill>
                          <a:srgbClr val="656668"/>
                        </a:solidFill>
                        <a:effectLst/>
                        <a:uFillTx/>
                        <a:latin typeface="Droid Sans Mono"/>
                      </a:endParaRPr>
                    </a:p>
                  </a:txBody>
                  <a:tcPr anchor="t" marL="367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" name=""/>
          <p:cNvSpPr/>
          <p:nvPr/>
        </p:nvSpPr>
        <p:spPr>
          <a:xfrm>
            <a:off x="2011680" y="3674160"/>
            <a:ext cx="1371600" cy="257760"/>
          </a:xfrm>
          <a:prstGeom prst="rect">
            <a:avLst/>
          </a:prstGeom>
          <a:noFill/>
          <a:ln w="76320">
            <a:solidFill>
              <a:srgbClr val="5074b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5800" y="12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Boolean Operators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graphicFrame>
        <p:nvGraphicFramePr>
          <p:cNvPr id="227" name="Content Placeholder 5"/>
          <p:cNvGraphicFramePr/>
          <p:nvPr/>
        </p:nvGraphicFramePr>
        <p:xfrm>
          <a:off x="1018440" y="1050120"/>
          <a:ext cx="7378200" cy="5087520"/>
        </p:xfrm>
        <a:graphic>
          <a:graphicData uri="http://schemas.openxmlformats.org/drawingml/2006/table">
            <a:tbl>
              <a:tblPr/>
              <a:tblGrid>
                <a:gridCol w="2755800"/>
                <a:gridCol w="4622760"/>
              </a:tblGrid>
              <a:tr h="429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&lt;Boolean&gt;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2a609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True if: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2a6099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true, HIGH or does not equal zero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</a:rPr>
                        <a:t>(!a)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</a:rPr>
                        <a:t>a is false, LOW or equals zero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==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!=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not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&gt;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greater than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&gt;=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greater than or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&lt;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less than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&lt;=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less than or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&amp;&amp;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both a is true AND b is true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90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||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either a is true OR b is true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sng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Who you callin’ momentary?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Psuedo-code – how should this work?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229" name=""/>
          <p:cNvSpPr/>
          <p:nvPr/>
        </p:nvSpPr>
        <p:spPr>
          <a:xfrm rot="10800000">
            <a:off x="3828240" y="274320"/>
            <a:ext cx="5041440" cy="783360"/>
          </a:xfrm>
          <a:prstGeom prst="homePlate">
            <a:avLst>
              <a:gd name="adj" fmla="val 5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20320" rIns="345600" tIns="118080" bIns="118080" anchor="ctr" rot="10800000">
            <a:noAutofit/>
          </a:bodyPr>
          <a:p>
            <a:pPr algn="ctr">
              <a:lnSpc>
                <a:spcPct val="90000"/>
              </a:lnSpc>
              <a:spcAft>
                <a:spcPts val="1086"/>
              </a:spcAft>
              <a:tabLst>
                <a:tab algn="l" pos="0"/>
              </a:tabLst>
            </a:pPr>
            <a:r>
              <a:rPr b="1" lang="en-US" sz="31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digitalRead()</a:t>
            </a:r>
            <a:endParaRPr b="1" lang="en-US" sz="31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0" name=""/>
          <p:cNvSpPr/>
          <p:nvPr/>
        </p:nvSpPr>
        <p:spPr>
          <a:xfrm>
            <a:off x="3435840" y="273600"/>
            <a:ext cx="783360" cy="7833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1285200" y="4067280"/>
            <a:ext cx="1218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Button Pressed?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2" name=""/>
          <p:cNvSpPr/>
          <p:nvPr/>
        </p:nvSpPr>
        <p:spPr>
          <a:xfrm>
            <a:off x="2569680" y="4340160"/>
            <a:ext cx="59796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3214800" y="4070520"/>
            <a:ext cx="109728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status?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4" name=""/>
          <p:cNvSpPr/>
          <p:nvPr/>
        </p:nvSpPr>
        <p:spPr>
          <a:xfrm rot="1500000">
            <a:off x="4413240" y="4618440"/>
            <a:ext cx="838800" cy="3528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 rot="20098800">
            <a:off x="4429080" y="3962520"/>
            <a:ext cx="745560" cy="3607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5208480" y="356616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off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7" name=""/>
          <p:cNvSpPr/>
          <p:nvPr/>
        </p:nvSpPr>
        <p:spPr>
          <a:xfrm>
            <a:off x="6623640" y="3987360"/>
            <a:ext cx="980280" cy="10281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Rinse &amp; Repeat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8" name=""/>
          <p:cNvSpPr/>
          <p:nvPr/>
        </p:nvSpPr>
        <p:spPr>
          <a:xfrm>
            <a:off x="5208480" y="462060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9" name=""/>
          <p:cNvSpPr/>
          <p:nvPr/>
        </p:nvSpPr>
        <p:spPr>
          <a:xfrm rot="2700000">
            <a:off x="6361560" y="3999960"/>
            <a:ext cx="201960" cy="338760"/>
          </a:xfrm>
          <a:prstGeom prst="rightArrow">
            <a:avLst>
              <a:gd name="adj1" fmla="val 60000"/>
              <a:gd name="adj2" fmla="val 31595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 rot="19804200">
            <a:off x="6342840" y="4587840"/>
            <a:ext cx="202680" cy="307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sng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</a:t>
            </a:r>
            <a:r>
              <a:rPr b="0" lang="en-US" sz="3000" strike="noStrike" u="sng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Button/Maintained Switch Switch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Who you callin’ momentary?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Psuedo-code – how should this work?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242" name=""/>
          <p:cNvSpPr/>
          <p:nvPr/>
        </p:nvSpPr>
        <p:spPr>
          <a:xfrm rot="10800000">
            <a:off x="3828240" y="274320"/>
            <a:ext cx="5041440" cy="783360"/>
          </a:xfrm>
          <a:prstGeom prst="homePlate">
            <a:avLst>
              <a:gd name="adj" fmla="val 5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20320" rIns="345600" tIns="118080" bIns="118080" anchor="ctr" rot="10800000">
            <a:noAutofit/>
          </a:bodyPr>
          <a:p>
            <a:pPr algn="ctr">
              <a:lnSpc>
                <a:spcPct val="90000"/>
              </a:lnSpc>
              <a:spcAft>
                <a:spcPts val="1086"/>
              </a:spcAft>
              <a:tabLst>
                <a:tab algn="l" pos="0"/>
              </a:tabLst>
            </a:pPr>
            <a:r>
              <a:rPr b="1" lang="en-US" sz="31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digitalRead()</a:t>
            </a:r>
            <a:endParaRPr b="1" lang="en-US" sz="31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3" name=""/>
          <p:cNvSpPr/>
          <p:nvPr/>
        </p:nvSpPr>
        <p:spPr>
          <a:xfrm>
            <a:off x="3435840" y="273600"/>
            <a:ext cx="783360" cy="7833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493200" y="4070880"/>
            <a:ext cx="1218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Button Pressed?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5" name=""/>
          <p:cNvSpPr/>
          <p:nvPr/>
        </p:nvSpPr>
        <p:spPr>
          <a:xfrm>
            <a:off x="1777680" y="4344120"/>
            <a:ext cx="59796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4114800" y="4074120"/>
            <a:ext cx="109728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status?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7" name=""/>
          <p:cNvSpPr/>
          <p:nvPr/>
        </p:nvSpPr>
        <p:spPr>
          <a:xfrm rot="1500000">
            <a:off x="5313240" y="4622040"/>
            <a:ext cx="838800" cy="3528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 rot="20098800">
            <a:off x="5329080" y="3966120"/>
            <a:ext cx="745560" cy="3607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6108480" y="356976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off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50" name=""/>
          <p:cNvSpPr/>
          <p:nvPr/>
        </p:nvSpPr>
        <p:spPr>
          <a:xfrm>
            <a:off x="7523640" y="3991320"/>
            <a:ext cx="980280" cy="10281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Rinse &amp; Repeat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51" name=""/>
          <p:cNvSpPr/>
          <p:nvPr/>
        </p:nvSpPr>
        <p:spPr>
          <a:xfrm>
            <a:off x="6108480" y="462420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52" name=""/>
          <p:cNvSpPr/>
          <p:nvPr/>
        </p:nvSpPr>
        <p:spPr>
          <a:xfrm rot="2700000">
            <a:off x="7261560" y="4003920"/>
            <a:ext cx="201960" cy="338760"/>
          </a:xfrm>
          <a:prstGeom prst="rightArrow">
            <a:avLst>
              <a:gd name="adj1" fmla="val 60000"/>
              <a:gd name="adj2" fmla="val 31595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 rot="19804200">
            <a:off x="7242840" y="4591800"/>
            <a:ext cx="202680" cy="307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2387520" y="4075200"/>
            <a:ext cx="109764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Pressed Before?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55" name=""/>
          <p:cNvSpPr/>
          <p:nvPr/>
        </p:nvSpPr>
        <p:spPr>
          <a:xfrm>
            <a:off x="3521160" y="4344480"/>
            <a:ext cx="597960" cy="3157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656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Inputs and Outputs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57" name=""/>
          <p:cNvSpPr/>
          <p:nvPr/>
        </p:nvSpPr>
        <p:spPr>
          <a:xfrm>
            <a:off x="1523520" y="3808800"/>
            <a:ext cx="731484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493200" y="2055240"/>
            <a:ext cx="1218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Button Pressed?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59" name=""/>
          <p:cNvSpPr/>
          <p:nvPr/>
        </p:nvSpPr>
        <p:spPr>
          <a:xfrm>
            <a:off x="1777680" y="2328480"/>
            <a:ext cx="59796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4114800" y="2058480"/>
            <a:ext cx="109728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status?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61" name=""/>
          <p:cNvSpPr/>
          <p:nvPr/>
        </p:nvSpPr>
        <p:spPr>
          <a:xfrm rot="1500000">
            <a:off x="5313240" y="2606400"/>
            <a:ext cx="838800" cy="3528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 rot="20098800">
            <a:off x="5329080" y="1950480"/>
            <a:ext cx="745560" cy="3607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6108480" y="155412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off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64" name=""/>
          <p:cNvSpPr/>
          <p:nvPr/>
        </p:nvSpPr>
        <p:spPr>
          <a:xfrm>
            <a:off x="7523640" y="1975680"/>
            <a:ext cx="980280" cy="10281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Rinse &amp; Repeat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65" name=""/>
          <p:cNvSpPr/>
          <p:nvPr/>
        </p:nvSpPr>
        <p:spPr>
          <a:xfrm>
            <a:off x="6108480" y="260856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66" name=""/>
          <p:cNvSpPr/>
          <p:nvPr/>
        </p:nvSpPr>
        <p:spPr>
          <a:xfrm rot="2700000">
            <a:off x="7261560" y="1988280"/>
            <a:ext cx="201960" cy="338760"/>
          </a:xfrm>
          <a:prstGeom prst="rightArrow">
            <a:avLst>
              <a:gd name="adj1" fmla="val 60000"/>
              <a:gd name="adj2" fmla="val 31595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 rot="19804200">
            <a:off x="7242840" y="2576160"/>
            <a:ext cx="202680" cy="307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2387520" y="2059560"/>
            <a:ext cx="109764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Pressed Before?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69" name=""/>
          <p:cNvSpPr/>
          <p:nvPr/>
        </p:nvSpPr>
        <p:spPr>
          <a:xfrm>
            <a:off x="3521160" y="2328840"/>
            <a:ext cx="597960" cy="3157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70" name="Table 1_ 1"/>
          <p:cNvGraphicFramePr/>
          <p:nvPr/>
        </p:nvGraphicFramePr>
        <p:xfrm>
          <a:off x="1762200" y="4412880"/>
          <a:ext cx="5951160" cy="956880"/>
        </p:xfrm>
        <a:graphic>
          <a:graphicData uri="http://schemas.openxmlformats.org/drawingml/2006/table">
            <a:tbl>
              <a:tblPr/>
              <a:tblGrid>
                <a:gridCol w="2975760"/>
                <a:gridCol w="2975760"/>
              </a:tblGrid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Inputs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Outputs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</a:tr>
              <a:tr h="478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Push Button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LED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Transitioning to Micro-control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Output &amp; Input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822960" y="1445400"/>
            <a:ext cx="3578400" cy="477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878000" y="1446120"/>
            <a:ext cx="3578400" cy="477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4" name=""/>
          <p:cNvSpPr/>
          <p:nvPr/>
        </p:nvSpPr>
        <p:spPr>
          <a:xfrm>
            <a:off x="4114800" y="3249720"/>
            <a:ext cx="59796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Transitioning to Micro-control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Output &amp; Input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480560" y="2894760"/>
            <a:ext cx="4663440" cy="338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17800" y="1462680"/>
            <a:ext cx="4171320" cy="302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8" name=""/>
          <p:cNvSpPr/>
          <p:nvPr/>
        </p:nvSpPr>
        <p:spPr>
          <a:xfrm rot="2701200">
            <a:off x="4778640" y="2535840"/>
            <a:ext cx="598320" cy="31608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Vs. Analog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980160" y="2102760"/>
            <a:ext cx="5061960" cy="384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0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15280" y="1188360"/>
            <a:ext cx="3716640" cy="484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Wiring Diagram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980160" y="2102760"/>
            <a:ext cx="5061960" cy="384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15280" y="1188360"/>
            <a:ext cx="3716640" cy="484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4" name=""/>
          <p:cNvSpPr/>
          <p:nvPr/>
        </p:nvSpPr>
        <p:spPr>
          <a:xfrm>
            <a:off x="548640" y="2011680"/>
            <a:ext cx="3200400" cy="3200040"/>
          </a:xfrm>
          <a:prstGeom prst="ellipse">
            <a:avLst/>
          </a:prstGeom>
          <a:noFill/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822960" y="1828440"/>
            <a:ext cx="2560320" cy="3566160"/>
          </a:xfrm>
          <a:prstGeom prst="line">
            <a:avLst/>
          </a:prstGeom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4937760" y="2468520"/>
            <a:ext cx="3200400" cy="3200040"/>
          </a:xfrm>
          <a:prstGeom prst="ellipse">
            <a:avLst/>
          </a:prstGeom>
          <a:noFill/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5212080" y="2285280"/>
            <a:ext cx="2560320" cy="3566160"/>
          </a:xfrm>
          <a:prstGeom prst="line">
            <a:avLst/>
          </a:prstGeom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 txBox="1"/>
          <p:nvPr/>
        </p:nvSpPr>
        <p:spPr>
          <a:xfrm>
            <a:off x="4389120" y="1188720"/>
            <a:ext cx="2103120" cy="16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4400" strike="noStrike" u="none">
                <a:solidFill>
                  <a:srgbClr val="c9211e"/>
                </a:solidFill>
                <a:effectLst/>
                <a:uFillTx/>
                <a:latin typeface="dark forest"/>
              </a:rPr>
              <a:t>WRONG!!!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Wiring Diagram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This Part Is Good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9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980160" y="2102760"/>
            <a:ext cx="5061960" cy="384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15280" y="1188360"/>
            <a:ext cx="3716640" cy="4846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So This Must Be Bad…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9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980160" y="2102760"/>
            <a:ext cx="5061960" cy="384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389160" y="1005480"/>
            <a:ext cx="3451320" cy="5029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So This Must Be Bad…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980160" y="2102760"/>
            <a:ext cx="5061960" cy="384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PlaceHolder 2"/>
          <p:cNvSpPr>
            <a:spLocks noGrp="1"/>
          </p:cNvSpPr>
          <p:nvPr>
            <p:ph type="title"/>
          </p:nvPr>
        </p:nvSpPr>
        <p:spPr>
          <a:xfrm>
            <a:off x="2377440" y="961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But Why</a:t>
            </a:r>
            <a:r>
              <a:rPr b="0" lang="en-US" sz="3200" spc="34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?!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389520" y="1005480"/>
            <a:ext cx="3451320" cy="5029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Another Water Analogy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3" name=""/>
          <p:cNvSpPr/>
          <p:nvPr/>
        </p:nvSpPr>
        <p:spPr>
          <a:xfrm flipH="1" flipV="1">
            <a:off x="2377440" y="4114440"/>
            <a:ext cx="4572000" cy="100584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 flipH="1">
            <a:off x="3036600" y="1554480"/>
            <a:ext cx="3729960" cy="1002240"/>
          </a:xfrm>
          <a:prstGeom prst="line">
            <a:avLst/>
          </a:prstGeom>
          <a:ln w="76320">
            <a:solidFill>
              <a:srgbClr val="f10d0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Analogy Continued...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0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"/>
          <p:cNvSpPr/>
          <p:nvPr/>
        </p:nvSpPr>
        <p:spPr>
          <a:xfrm flipH="1">
            <a:off x="2945160" y="1655640"/>
            <a:ext cx="3931920" cy="1188720"/>
          </a:xfrm>
          <a:prstGeom prst="line">
            <a:avLst/>
          </a:prstGeom>
          <a:ln w="76320">
            <a:solidFill>
              <a:srgbClr val="f10d0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 flipH="1">
            <a:off x="1939320" y="2295360"/>
            <a:ext cx="6309360" cy="100584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 flipH="1">
            <a:off x="2396520" y="1455840"/>
            <a:ext cx="3383280" cy="11138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Analogy Continued...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1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"/>
          <p:cNvSpPr/>
          <p:nvPr/>
        </p:nvSpPr>
        <p:spPr>
          <a:xfrm flipH="1">
            <a:off x="2945160" y="1655640"/>
            <a:ext cx="3931920" cy="1188720"/>
          </a:xfrm>
          <a:prstGeom prst="line">
            <a:avLst/>
          </a:prstGeom>
          <a:ln w="76320">
            <a:solidFill>
              <a:srgbClr val="f10d0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 flipH="1">
            <a:off x="1939320" y="2295360"/>
            <a:ext cx="6309360" cy="100584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 flipH="1">
            <a:off x="2396520" y="1455840"/>
            <a:ext cx="3383280" cy="11138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 flipH="1" flipV="1">
            <a:off x="5029200" y="5120640"/>
            <a:ext cx="2011680" cy="91440"/>
          </a:xfrm>
          <a:prstGeom prst="line">
            <a:avLst/>
          </a:prstGeom>
          <a:ln w="76320">
            <a:solidFill>
              <a:srgbClr val="11111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280" bIns="82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 txBox="1"/>
          <p:nvPr/>
        </p:nvSpPr>
        <p:spPr>
          <a:xfrm>
            <a:off x="4389120" y="4614120"/>
            <a:ext cx="457200" cy="105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en-US" sz="4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?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All Stopped Up</a:t>
            </a:r>
            <a:br>
              <a:rPr sz="3200"/>
            </a:b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"/>
          <p:cNvSpPr/>
          <p:nvPr/>
        </p:nvSpPr>
        <p:spPr>
          <a:xfrm flipH="1">
            <a:off x="2964240" y="1665360"/>
            <a:ext cx="3931920" cy="1188720"/>
          </a:xfrm>
          <a:prstGeom prst="line">
            <a:avLst/>
          </a:prstGeom>
          <a:ln w="76320">
            <a:solidFill>
              <a:srgbClr val="f10d0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 flipH="1">
            <a:off x="1958400" y="2305080"/>
            <a:ext cx="6309360" cy="100584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 flipH="1">
            <a:off x="2415600" y="1465560"/>
            <a:ext cx="3383280" cy="11138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All Stopped Up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(kinda)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2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8" name=""/>
          <p:cNvSpPr/>
          <p:nvPr/>
        </p:nvSpPr>
        <p:spPr>
          <a:xfrm flipH="1">
            <a:off x="2964240" y="1665360"/>
            <a:ext cx="3931920" cy="1188720"/>
          </a:xfrm>
          <a:prstGeom prst="line">
            <a:avLst/>
          </a:prstGeom>
          <a:ln w="76320">
            <a:solidFill>
              <a:srgbClr val="f10d0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 flipH="1">
            <a:off x="1958400" y="2305080"/>
            <a:ext cx="6309360" cy="100584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 flipH="1">
            <a:off x="2415600" y="1465560"/>
            <a:ext cx="3383280" cy="11138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Vs. Analog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Commands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Switch Off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" name=""/>
          <p:cNvSpPr/>
          <p:nvPr/>
        </p:nvSpPr>
        <p:spPr>
          <a:xfrm flipH="1">
            <a:off x="1463040" y="1097280"/>
            <a:ext cx="6675120" cy="256032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Switch On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3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8" name=""/>
          <p:cNvSpPr/>
          <p:nvPr/>
        </p:nvSpPr>
        <p:spPr>
          <a:xfrm flipH="1">
            <a:off x="1482120" y="1078200"/>
            <a:ext cx="6675120" cy="230508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Switch Off?!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1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2" name=""/>
          <p:cNvSpPr/>
          <p:nvPr/>
        </p:nvSpPr>
        <p:spPr>
          <a:xfrm flipH="1">
            <a:off x="1501200" y="1059120"/>
            <a:ext cx="6675120" cy="230508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Analogy Extended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(Thin but holding)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4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035040" y="621000"/>
            <a:ext cx="2537280" cy="449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6" name=""/>
          <p:cNvSpPr/>
          <p:nvPr/>
        </p:nvSpPr>
        <p:spPr>
          <a:xfrm rot="10800000">
            <a:off x="4389120" y="3108960"/>
            <a:ext cx="1371600" cy="639720"/>
          </a:xfrm>
          <a:prstGeom prst="leftArrow">
            <a:avLst>
              <a:gd name="adj1" fmla="val 50000"/>
              <a:gd name="adj2" fmla="val 53602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So This Approach...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48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9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Doesn’t Work!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5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3" name=""/>
          <p:cNvSpPr/>
          <p:nvPr/>
        </p:nvSpPr>
        <p:spPr>
          <a:xfrm>
            <a:off x="731880" y="1819800"/>
            <a:ext cx="3017520" cy="3035880"/>
          </a:xfrm>
          <a:prstGeom prst="ellipse">
            <a:avLst/>
          </a:prstGeom>
          <a:noFill/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990360" y="1645920"/>
            <a:ext cx="2414160" cy="3383280"/>
          </a:xfrm>
          <a:prstGeom prst="line">
            <a:avLst/>
          </a:prstGeom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What About...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5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8" name=""/>
          <p:cNvSpPr/>
          <p:nvPr/>
        </p:nvSpPr>
        <p:spPr>
          <a:xfrm>
            <a:off x="731880" y="1819800"/>
            <a:ext cx="3017520" cy="3035880"/>
          </a:xfrm>
          <a:prstGeom prst="ellipse">
            <a:avLst/>
          </a:prstGeom>
          <a:noFill/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990360" y="1645920"/>
            <a:ext cx="2414160" cy="3383280"/>
          </a:xfrm>
          <a:prstGeom prst="line">
            <a:avLst/>
          </a:prstGeom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Changing Bathroom Fixtures?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6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65680" y="1554120"/>
            <a:ext cx="3849120" cy="372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2" name=""/>
          <p:cNvSpPr/>
          <p:nvPr/>
        </p:nvSpPr>
        <p:spPr>
          <a:xfrm>
            <a:off x="731520" y="1819800"/>
            <a:ext cx="3017520" cy="3035880"/>
          </a:xfrm>
          <a:prstGeom prst="ellipse">
            <a:avLst/>
          </a:prstGeom>
          <a:noFill/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990000" y="1645920"/>
            <a:ext cx="2414160" cy="3383280"/>
          </a:xfrm>
          <a:prstGeom prst="line">
            <a:avLst/>
          </a:prstGeom>
          <a:ln w="406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89800" rIns="289800" tIns="244800" bIns="2448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3"/>
          <a:stretch/>
        </p:blipFill>
        <p:spPr>
          <a:xfrm>
            <a:off x="4480560" y="1446120"/>
            <a:ext cx="3637080" cy="4465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2920" y="988200"/>
            <a:ext cx="8678520" cy="488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Getting Rid of the Unnecessary Crap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633960" y="1494720"/>
            <a:ext cx="3938040" cy="408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8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760720" y="1421280"/>
            <a:ext cx="1898640" cy="360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"/>
          <p:cNvSpPr/>
          <p:nvPr/>
        </p:nvSpPr>
        <p:spPr>
          <a:xfrm>
            <a:off x="3749040" y="2194560"/>
            <a:ext cx="1371600" cy="36576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Vs. Analog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Commands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pinMode(pin, INPUT/OUTPUT);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digitalWrite(pin, HIGH/LOW);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delay(ms);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analogWrite(pin, 0-255);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Changing the Viewpoint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3" name=""/>
          <p:cNvSpPr/>
          <p:nvPr/>
        </p:nvSpPr>
        <p:spPr>
          <a:xfrm flipH="1" flipV="1">
            <a:off x="3383280" y="1737360"/>
            <a:ext cx="1920240" cy="109692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Changing the Viewpoint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7" name=""/>
          <p:cNvSpPr/>
          <p:nvPr/>
        </p:nvSpPr>
        <p:spPr>
          <a:xfrm flipH="1" flipV="1">
            <a:off x="3383280" y="1737360"/>
            <a:ext cx="1920240" cy="109692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1554120" y="1280160"/>
            <a:ext cx="5121000" cy="3749040"/>
          </a:xfrm>
          <a:custGeom>
            <a:avLst/>
            <a:gdLst/>
            <a:ahLst/>
            <a:rect l="0" t="0" r="r" b="b"/>
            <a:pathLst>
              <a:path fill="none" w="14225" h="10414">
                <a:moveTo>
                  <a:pt x="14225" y="0"/>
                </a:moveTo>
                <a:cubicBezTo>
                  <a:pt x="9483" y="3472"/>
                  <a:pt x="4743" y="6943"/>
                  <a:pt x="0" y="10414"/>
                </a:cubicBezTo>
              </a:path>
            </a:pathLst>
          </a:custGeom>
          <a:ln w="76320">
            <a:solidFill>
              <a:srgbClr val="f10d0c"/>
            </a:solidFill>
            <a:round/>
            <a:tailEnd len="med" type="triangle" w="med"/>
          </a:ln>
        </p:spPr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Changing the Viewpoint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81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2" name=""/>
          <p:cNvSpPr/>
          <p:nvPr/>
        </p:nvSpPr>
        <p:spPr>
          <a:xfrm>
            <a:off x="1554120" y="1280160"/>
            <a:ext cx="5121000" cy="3749040"/>
          </a:xfrm>
          <a:custGeom>
            <a:avLst/>
            <a:gdLst/>
            <a:ahLst/>
            <a:rect l="0" t="0" r="r" b="b"/>
            <a:pathLst>
              <a:path fill="none" w="14225" h="10414">
                <a:moveTo>
                  <a:pt x="14225" y="0"/>
                </a:moveTo>
                <a:cubicBezTo>
                  <a:pt x="9483" y="3472"/>
                  <a:pt x="4743" y="6943"/>
                  <a:pt x="0" y="10414"/>
                </a:cubicBezTo>
              </a:path>
            </a:pathLst>
          </a:custGeom>
          <a:ln w="76320">
            <a:solidFill>
              <a:srgbClr val="f10d0c"/>
            </a:solidFill>
            <a:round/>
            <a:tailEnd len="med" type="triangle" w="med"/>
          </a:ln>
        </p:spPr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" name=""/>
          <p:cNvSpPr/>
          <p:nvPr/>
        </p:nvSpPr>
        <p:spPr>
          <a:xfrm flipH="1" flipV="1">
            <a:off x="3383280" y="1737360"/>
            <a:ext cx="1920240" cy="109692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"/>
          <p:cNvSpPr/>
          <p:nvPr/>
        </p:nvSpPr>
        <p:spPr>
          <a:xfrm flipH="1" flipV="1">
            <a:off x="3108960" y="4754880"/>
            <a:ext cx="2468880" cy="36540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Changing the Viewpoint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8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" name=""/>
          <p:cNvSpPr/>
          <p:nvPr/>
        </p:nvSpPr>
        <p:spPr>
          <a:xfrm>
            <a:off x="1554120" y="1280160"/>
            <a:ext cx="5121000" cy="3749040"/>
          </a:xfrm>
          <a:custGeom>
            <a:avLst/>
            <a:gdLst/>
            <a:ahLst/>
            <a:rect l="0" t="0" r="r" b="b"/>
            <a:pathLst>
              <a:path fill="none" w="14225" h="10414">
                <a:moveTo>
                  <a:pt x="14225" y="0"/>
                </a:moveTo>
                <a:cubicBezTo>
                  <a:pt x="9483" y="3472"/>
                  <a:pt x="4743" y="6943"/>
                  <a:pt x="0" y="10414"/>
                </a:cubicBezTo>
              </a:path>
            </a:pathLst>
          </a:custGeom>
          <a:ln w="76320">
            <a:solidFill>
              <a:srgbClr val="f10d0c"/>
            </a:solidFill>
            <a:round/>
            <a:tailEnd len="med" type="triangle" w="med"/>
          </a:ln>
        </p:spPr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 flipH="1" flipV="1">
            <a:off x="3383280" y="1737360"/>
            <a:ext cx="1920240" cy="109692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 flipH="1" flipV="1">
            <a:off x="3108960" y="4754880"/>
            <a:ext cx="2468880" cy="36540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 flipH="1">
            <a:off x="3017520" y="1188720"/>
            <a:ext cx="2194560" cy="91440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Switch Off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5" name=""/>
          <p:cNvSpPr/>
          <p:nvPr/>
        </p:nvSpPr>
        <p:spPr>
          <a:xfrm flipH="1">
            <a:off x="3017520" y="1188720"/>
            <a:ext cx="2194560" cy="91440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Switch On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398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9" name=""/>
          <p:cNvSpPr/>
          <p:nvPr/>
        </p:nvSpPr>
        <p:spPr>
          <a:xfrm flipH="1">
            <a:off x="3200400" y="1169640"/>
            <a:ext cx="2030760" cy="349380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Switch Right After Off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0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"/>
          <p:cNvSpPr/>
          <p:nvPr/>
        </p:nvSpPr>
        <p:spPr>
          <a:xfrm flipH="1">
            <a:off x="3108960" y="1169640"/>
            <a:ext cx="2122200" cy="203076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Switch Off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06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7" name=""/>
          <p:cNvSpPr/>
          <p:nvPr/>
        </p:nvSpPr>
        <p:spPr>
          <a:xfrm flipH="1">
            <a:off x="3017520" y="1188720"/>
            <a:ext cx="2194560" cy="914400"/>
          </a:xfrm>
          <a:prstGeom prst="line">
            <a:avLst/>
          </a:prstGeom>
          <a:ln w="7632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Stop Playin’ With the Commode</a:t>
            </a:r>
            <a:r>
              <a:rPr b="0" lang="en-US" sz="3200" spc="34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!!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10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1" name=""/>
          <p:cNvSpPr/>
          <p:nvPr/>
        </p:nvSpPr>
        <p:spPr>
          <a:xfrm>
            <a:off x="5577840" y="2194560"/>
            <a:ext cx="0" cy="1371600"/>
          </a:xfrm>
          <a:prstGeom prst="line">
            <a:avLst/>
          </a:prstGeom>
          <a:ln w="76320">
            <a:solidFill>
              <a:srgbClr val="f10d0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Possible Solution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5778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5" name=""/>
          <p:cNvSpPr/>
          <p:nvPr/>
        </p:nvSpPr>
        <p:spPr>
          <a:xfrm>
            <a:off x="3840480" y="3657600"/>
            <a:ext cx="1645920" cy="36576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Vs. Analog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Commands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pinMode(pin, INPUT/OUTPUT);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digitalWrite(pin, HIGH/LOW);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delay(ms);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analogWrite(pin, 0-255);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Functions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How Do We Get Here?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17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8" name=""/>
          <p:cNvSpPr txBox="1"/>
          <p:nvPr/>
        </p:nvSpPr>
        <p:spPr>
          <a:xfrm>
            <a:off x="5339520" y="1279800"/>
            <a:ext cx="457200" cy="105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en-US" sz="4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?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Resistance Analogy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21" name="TextBox 1"/>
          <p:cNvSpPr/>
          <p:nvPr/>
        </p:nvSpPr>
        <p:spPr>
          <a:xfrm>
            <a:off x="0" y="5300280"/>
            <a:ext cx="45716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  <a:ea typeface="MS PGothic"/>
              </a:rPr>
              <a:t>Big Pipe == Lower Resistance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Cambria"/>
            </a:endParaRPr>
          </a:p>
        </p:txBody>
      </p:sp>
      <p:sp>
        <p:nvSpPr>
          <p:cNvPr id="422" name="Straight Connector 1"/>
          <p:cNvSpPr/>
          <p:nvPr/>
        </p:nvSpPr>
        <p:spPr>
          <a:xfrm>
            <a:off x="4572000" y="1980360"/>
            <a:ext cx="0" cy="3733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3" name="Group 1"/>
          <p:cNvGrpSpPr/>
          <p:nvPr/>
        </p:nvGrpSpPr>
        <p:grpSpPr>
          <a:xfrm>
            <a:off x="6351480" y="3350160"/>
            <a:ext cx="1142640" cy="1247760"/>
            <a:chOff x="6351480" y="3350160"/>
            <a:chExt cx="1142640" cy="1247760"/>
          </a:xfrm>
        </p:grpSpPr>
        <p:sp>
          <p:nvSpPr>
            <p:cNvPr id="424" name="Arc 1"/>
            <p:cNvSpPr/>
            <p:nvPr/>
          </p:nvSpPr>
          <p:spPr>
            <a:xfrm flipH="1" flipV="1">
              <a:off x="6351480" y="3441600"/>
              <a:ext cx="1142640" cy="11422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160">
              <a:solidFill>
                <a:srgbClr val="00b8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" name="Straight Connector 2"/>
            <p:cNvSpPr/>
            <p:nvPr/>
          </p:nvSpPr>
          <p:spPr>
            <a:xfrm>
              <a:off x="6900840" y="4597920"/>
              <a:ext cx="571320" cy="0"/>
            </a:xfrm>
            <a:prstGeom prst="line">
              <a:avLst/>
            </a:prstGeom>
            <a:ln w="254160">
              <a:solidFill>
                <a:srgbClr val="00b8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" name="Straight Connector 4"/>
            <p:cNvSpPr/>
            <p:nvPr/>
          </p:nvSpPr>
          <p:spPr>
            <a:xfrm flipV="1">
              <a:off x="6352920" y="3350160"/>
              <a:ext cx="14400" cy="716040"/>
            </a:xfrm>
            <a:prstGeom prst="line">
              <a:avLst/>
            </a:prstGeom>
            <a:ln w="254160">
              <a:solidFill>
                <a:srgbClr val="00b8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27" name="TextBox 4"/>
          <p:cNvSpPr/>
          <p:nvPr/>
        </p:nvSpPr>
        <p:spPr>
          <a:xfrm>
            <a:off x="4626000" y="5300280"/>
            <a:ext cx="45716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  <a:ea typeface="MS PGothic"/>
              </a:rPr>
              <a:t>Small Pipe == Higher Resistance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Cambria"/>
            </a:endParaRPr>
          </a:p>
        </p:txBody>
      </p:sp>
      <p:pic>
        <p:nvPicPr>
          <p:cNvPr id="428" name="Picture 13" descr="https://encrypted-tbn0.gstatic.com/images?q=tbn:ANd9GcRVaJjVrnmTBrqpA3UIvQKOeN_CQU_9fM8G0KtxOjHwBoDh5pBDYsgnM9uZ"/>
          <p:cNvPicPr/>
          <p:nvPr/>
        </p:nvPicPr>
        <p:blipFill>
          <a:blip r:embed="rId1"/>
          <a:stretch/>
        </p:blipFill>
        <p:spPr>
          <a:xfrm>
            <a:off x="7466040" y="4449240"/>
            <a:ext cx="339480" cy="27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9" name="Picture 21" descr="https://encrypted-tbn0.gstatic.com/images?q=tbn:ANd9GcRVaJjVrnmTBrqpA3UIvQKOeN_CQU_9fM8G0KtxOjHwBoDh5pBDYsgnM9uZ"/>
          <p:cNvPicPr/>
          <p:nvPr/>
        </p:nvPicPr>
        <p:blipFill>
          <a:blip r:embed="rId2"/>
          <a:stretch/>
        </p:blipFill>
        <p:spPr>
          <a:xfrm>
            <a:off x="7726320" y="4777920"/>
            <a:ext cx="339480" cy="27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0" name="Picture 38" descr="https://encrypted-tbn0.gstatic.com/images?q=tbn:ANd9GcRVaJjVrnmTBrqpA3UIvQKOeN_CQU_9fM8G0KtxOjHwBoDh5pBDYsgnM9uZ"/>
          <p:cNvPicPr/>
          <p:nvPr/>
        </p:nvPicPr>
        <p:blipFill>
          <a:blip r:embed="rId3"/>
          <a:stretch/>
        </p:blipFill>
        <p:spPr>
          <a:xfrm>
            <a:off x="7512120" y="4909680"/>
            <a:ext cx="337680" cy="27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1" name="Picture 39" descr="https://encrypted-tbn0.gstatic.com/images?q=tbn:ANd9GcRVaJjVrnmTBrqpA3UIvQKOeN_CQU_9fM8G0KtxOjHwBoDh5pBDYsgnM9uZ"/>
          <p:cNvPicPr/>
          <p:nvPr/>
        </p:nvPicPr>
        <p:blipFill>
          <a:blip r:embed="rId4"/>
          <a:stretch/>
        </p:blipFill>
        <p:spPr>
          <a:xfrm>
            <a:off x="7570800" y="4615920"/>
            <a:ext cx="339480" cy="27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2" name="Rectangle 22"/>
          <p:cNvSpPr/>
          <p:nvPr/>
        </p:nvSpPr>
        <p:spPr>
          <a:xfrm>
            <a:off x="5730840" y="2594880"/>
            <a:ext cx="1361880" cy="793440"/>
          </a:xfrm>
          <a:prstGeom prst="rect">
            <a:avLst/>
          </a:prstGeom>
          <a:solidFill>
            <a:srgbClr val="00b8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Straight Arrow Connector 1"/>
          <p:cNvSpPr/>
          <p:nvPr/>
        </p:nvSpPr>
        <p:spPr>
          <a:xfrm>
            <a:off x="5326200" y="2594880"/>
            <a:ext cx="360" cy="2335320"/>
          </a:xfrm>
          <a:prstGeom prst="straightConnector1">
            <a:avLst/>
          </a:prstGeom>
          <a:solidFill>
            <a:srgbClr val="00b8ff"/>
          </a:solidFill>
          <a:ln w="127080">
            <a:solidFill>
              <a:srgbClr val="000000"/>
            </a:solidFill>
            <a:round/>
            <a:headEnd len="sm" type="arrow" w="sm"/>
            <a:tailEnd len="sm" type="arrow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4" name="Group 3"/>
          <p:cNvGrpSpPr/>
          <p:nvPr/>
        </p:nvGrpSpPr>
        <p:grpSpPr>
          <a:xfrm>
            <a:off x="739800" y="1348920"/>
            <a:ext cx="2930040" cy="4035240"/>
            <a:chOff x="739800" y="1348920"/>
            <a:chExt cx="2930040" cy="4035240"/>
          </a:xfrm>
        </p:grpSpPr>
        <p:grpSp>
          <p:nvGrpSpPr>
            <p:cNvPr id="435" name="Group 4"/>
            <p:cNvGrpSpPr/>
            <p:nvPr/>
          </p:nvGrpSpPr>
          <p:grpSpPr>
            <a:xfrm>
              <a:off x="1812960" y="3350520"/>
              <a:ext cx="1142640" cy="1247760"/>
              <a:chOff x="1812960" y="3350520"/>
              <a:chExt cx="1142640" cy="1247760"/>
            </a:xfrm>
          </p:grpSpPr>
          <p:sp>
            <p:nvSpPr>
              <p:cNvPr id="436" name="Arc 2"/>
              <p:cNvSpPr/>
              <p:nvPr/>
            </p:nvSpPr>
            <p:spPr>
              <a:xfrm flipH="1" flipV="1">
                <a:off x="1812960" y="3441600"/>
                <a:ext cx="1142640" cy="114228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507960">
                <a:solidFill>
                  <a:srgbClr val="00b8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7" name="Straight Connector 6"/>
              <p:cNvSpPr/>
              <p:nvPr/>
            </p:nvSpPr>
            <p:spPr>
              <a:xfrm>
                <a:off x="2361960" y="4598280"/>
                <a:ext cx="571680" cy="0"/>
              </a:xfrm>
              <a:prstGeom prst="line">
                <a:avLst/>
              </a:prstGeom>
              <a:ln w="507960">
                <a:solidFill>
                  <a:srgbClr val="00b8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 anchorCtr="1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8" name="Straight Connector 92"/>
              <p:cNvSpPr/>
              <p:nvPr/>
            </p:nvSpPr>
            <p:spPr>
              <a:xfrm flipV="1">
                <a:off x="1814400" y="3350520"/>
                <a:ext cx="14040" cy="716040"/>
              </a:xfrm>
              <a:prstGeom prst="line">
                <a:avLst/>
              </a:prstGeom>
              <a:ln w="507960">
                <a:solidFill>
                  <a:srgbClr val="00b8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 anchorCtr="1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39" name="Straight Arrow Connector 2"/>
            <p:cNvSpPr/>
            <p:nvPr/>
          </p:nvSpPr>
          <p:spPr>
            <a:xfrm>
              <a:off x="739800" y="2595240"/>
              <a:ext cx="360" cy="2334960"/>
            </a:xfrm>
            <a:prstGeom prst="straightConnector1">
              <a:avLst/>
            </a:prstGeom>
            <a:solidFill>
              <a:srgbClr val="00b8ff"/>
            </a:solidFill>
            <a:ln w="127080">
              <a:solidFill>
                <a:srgbClr val="000000"/>
              </a:solidFill>
              <a:round/>
              <a:headEnd len="sm" type="arrow" w="sm"/>
              <a:tailEnd len="sm" type="arrow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440" name="Picture 40" descr="https://encrypted-tbn0.gstatic.com/images?q=tbn:ANd9GcRVaJjVrnmTBrqpA3UIvQKOeN_CQU_9fM8G0KtxOjHwBoDh5pBDYsgnM9uZ"/>
            <p:cNvPicPr/>
            <p:nvPr/>
          </p:nvPicPr>
          <p:blipFill>
            <a:blip r:embed="rId5"/>
            <a:stretch/>
          </p:blipFill>
          <p:spPr>
            <a:xfrm>
              <a:off x="2956320" y="4357440"/>
              <a:ext cx="338400" cy="271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1" name="Picture 41" descr="https://encrypted-tbn0.gstatic.com/images?q=tbn:ANd9GcRVaJjVrnmTBrqpA3UIvQKOeN_CQU_9fM8G0KtxOjHwBoDh5pBDYsgnM9uZ"/>
            <p:cNvPicPr/>
            <p:nvPr/>
          </p:nvPicPr>
          <p:blipFill>
            <a:blip r:embed="rId6"/>
            <a:stretch/>
          </p:blipFill>
          <p:spPr>
            <a:xfrm>
              <a:off x="2964600" y="4930200"/>
              <a:ext cx="338400" cy="271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2" name="Picture 42" descr="https://encrypted-tbn0.gstatic.com/images?q=tbn:ANd9GcRVaJjVrnmTBrqpA3UIvQKOeN_CQU_9fM8G0KtxOjHwBoDh5pBDYsgnM9uZ"/>
            <p:cNvPicPr/>
            <p:nvPr/>
          </p:nvPicPr>
          <p:blipFill>
            <a:blip r:embed="rId7"/>
            <a:stretch/>
          </p:blipFill>
          <p:spPr>
            <a:xfrm>
              <a:off x="2956320" y="4658400"/>
              <a:ext cx="338400" cy="271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3" name="Picture 43" descr="https://encrypted-tbn0.gstatic.com/images?q=tbn:ANd9GcRVaJjVrnmTBrqpA3UIvQKOeN_CQU_9fM8G0KtxOjHwBoDh5pBDYsgnM9uZ"/>
            <p:cNvPicPr/>
            <p:nvPr/>
          </p:nvPicPr>
          <p:blipFill>
            <a:blip r:embed="rId8"/>
            <a:stretch/>
          </p:blipFill>
          <p:spPr>
            <a:xfrm>
              <a:off x="3331440" y="4977360"/>
              <a:ext cx="338400" cy="271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4" name="Picture 44" descr="https://encrypted-tbn0.gstatic.com/images?q=tbn:ANd9GcRVaJjVrnmTBrqpA3UIvQKOeN_CQU_9fM8G0KtxOjHwBoDh5pBDYsgnM9uZ"/>
            <p:cNvPicPr/>
            <p:nvPr/>
          </p:nvPicPr>
          <p:blipFill>
            <a:blip r:embed="rId9"/>
            <a:stretch/>
          </p:blipFill>
          <p:spPr>
            <a:xfrm>
              <a:off x="3061800" y="5113080"/>
              <a:ext cx="338400" cy="271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5" name="Picture 45" descr="https://encrypted-tbn0.gstatic.com/images?q=tbn:ANd9GcRVaJjVrnmTBrqpA3UIvQKOeN_CQU_9fM8G0KtxOjHwBoDh5pBDYsgnM9uZ"/>
            <p:cNvPicPr/>
            <p:nvPr/>
          </p:nvPicPr>
          <p:blipFill>
            <a:blip r:embed="rId10"/>
            <a:stretch/>
          </p:blipFill>
          <p:spPr>
            <a:xfrm>
              <a:off x="3216960" y="4777560"/>
              <a:ext cx="338400" cy="271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6" name="Picture 46" descr="https://encrypted-tbn0.gstatic.com/images?q=tbn:ANd9GcRVaJjVrnmTBrqpA3UIvQKOeN_CQU_9fM8G0KtxOjHwBoDh5pBDYsgnM9uZ"/>
            <p:cNvPicPr/>
            <p:nvPr/>
          </p:nvPicPr>
          <p:blipFill>
            <a:blip r:embed="rId11"/>
            <a:stretch/>
          </p:blipFill>
          <p:spPr>
            <a:xfrm>
              <a:off x="3125880" y="4710240"/>
              <a:ext cx="338400" cy="271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7" name="Picture 47" descr="https://encrypted-tbn0.gstatic.com/images?q=tbn:ANd9GcRVaJjVrnmTBrqpA3UIvQKOeN_CQU_9fM8G0KtxOjHwBoDh5pBDYsgnM9uZ"/>
            <p:cNvPicPr/>
            <p:nvPr/>
          </p:nvPicPr>
          <p:blipFill>
            <a:blip r:embed="rId12"/>
            <a:stretch/>
          </p:blipFill>
          <p:spPr>
            <a:xfrm>
              <a:off x="3160440" y="4982040"/>
              <a:ext cx="338400" cy="271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48" name="Picture 48" descr="https://encrypted-tbn0.gstatic.com/images?q=tbn:ANd9GcRVaJjVrnmTBrqpA3UIvQKOeN_CQU_9fM8G0KtxOjHwBoDh5pBDYsgnM9uZ"/>
            <p:cNvPicPr/>
            <p:nvPr/>
          </p:nvPicPr>
          <p:blipFill>
            <a:blip r:embed="rId13"/>
            <a:stretch/>
          </p:blipFill>
          <p:spPr>
            <a:xfrm>
              <a:off x="3061800" y="4513680"/>
              <a:ext cx="338400" cy="27108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449" name="Group 5"/>
            <p:cNvGrpSpPr/>
            <p:nvPr/>
          </p:nvGrpSpPr>
          <p:grpSpPr>
            <a:xfrm>
              <a:off x="1126440" y="1348920"/>
              <a:ext cx="1521360" cy="2044440"/>
              <a:chOff x="1126440" y="1348920"/>
              <a:chExt cx="1521360" cy="2044440"/>
            </a:xfrm>
          </p:grpSpPr>
          <p:sp>
            <p:nvSpPr>
              <p:cNvPr id="450" name="Rectangle 23"/>
              <p:cNvSpPr/>
              <p:nvPr/>
            </p:nvSpPr>
            <p:spPr>
              <a:xfrm>
                <a:off x="1143720" y="1797480"/>
                <a:ext cx="1370880" cy="158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400" strike="noStrike" u="none">
                    <a:solidFill>
                      <a:srgbClr val="000000"/>
                    </a:solidFill>
                    <a:effectLst/>
                    <a:uFillTx/>
                    <a:latin typeface="Cambria"/>
                    <a:ea typeface="MS PGothic"/>
                  </a:rPr>
                  <a:t>Water</a:t>
                </a: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Cambria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en-US" sz="2400" strike="noStrike" u="none">
                    <a:solidFill>
                      <a:srgbClr val="000000"/>
                    </a:solidFill>
                    <a:effectLst/>
                    <a:uFillTx/>
                    <a:latin typeface="Cambria"/>
                    <a:ea typeface="MS PGothic"/>
                  </a:rPr>
                  <a:t>Tower</a:t>
                </a: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451" name="Rectangle 27"/>
              <p:cNvSpPr/>
              <p:nvPr/>
            </p:nvSpPr>
            <p:spPr>
              <a:xfrm>
                <a:off x="1149480" y="2595240"/>
                <a:ext cx="1360080" cy="793080"/>
              </a:xfrm>
              <a:prstGeom prst="rect">
                <a:avLst/>
              </a:prstGeom>
              <a:solidFill>
                <a:srgbClr val="00b8ff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" name="Oval 1"/>
              <p:cNvSpPr/>
              <p:nvPr/>
            </p:nvSpPr>
            <p:spPr>
              <a:xfrm>
                <a:off x="1148400" y="1348920"/>
                <a:ext cx="1499400" cy="44748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" name="Oval 2"/>
              <p:cNvSpPr/>
              <p:nvPr/>
            </p:nvSpPr>
            <p:spPr>
              <a:xfrm>
                <a:off x="1126440" y="1446480"/>
                <a:ext cx="1383840" cy="273960"/>
              </a:xfrm>
              <a:prstGeom prst="ellipse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" name="Straight Connector 93"/>
              <p:cNvSpPr/>
              <p:nvPr/>
            </p:nvSpPr>
            <p:spPr>
              <a:xfrm>
                <a:off x="1126800" y="1583640"/>
                <a:ext cx="0" cy="1809720"/>
              </a:xfrm>
              <a:prstGeom prst="line">
                <a:avLst/>
              </a:prstGeom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 anchorCtr="1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" name="Straight Connector 94"/>
              <p:cNvSpPr/>
              <p:nvPr/>
            </p:nvSpPr>
            <p:spPr>
              <a:xfrm>
                <a:off x="2520720" y="1572840"/>
                <a:ext cx="0" cy="1820520"/>
              </a:xfrm>
              <a:prstGeom prst="line">
                <a:avLst/>
              </a:prstGeom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 anchorCtr="1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" name="Straight Connector 95"/>
              <p:cNvSpPr/>
              <p:nvPr/>
            </p:nvSpPr>
            <p:spPr>
              <a:xfrm>
                <a:off x="1126800" y="3384000"/>
                <a:ext cx="451080" cy="0"/>
              </a:xfrm>
              <a:prstGeom prst="line">
                <a:avLst/>
              </a:prstGeom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 anchorCtr="1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7" name="Straight Connector 96"/>
              <p:cNvSpPr/>
              <p:nvPr/>
            </p:nvSpPr>
            <p:spPr>
              <a:xfrm>
                <a:off x="2063520" y="3384000"/>
                <a:ext cx="451080" cy="0"/>
              </a:xfrm>
              <a:prstGeom prst="line">
                <a:avLst/>
              </a:prstGeom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 anchorCtr="1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458" name="Group 6"/>
          <p:cNvGrpSpPr/>
          <p:nvPr/>
        </p:nvGrpSpPr>
        <p:grpSpPr>
          <a:xfrm>
            <a:off x="5681520" y="1348920"/>
            <a:ext cx="1522080" cy="2044440"/>
            <a:chOff x="5681520" y="1348920"/>
            <a:chExt cx="1522080" cy="2044440"/>
          </a:xfrm>
        </p:grpSpPr>
        <p:sp>
          <p:nvSpPr>
            <p:cNvPr id="459" name="Rectangle 29"/>
            <p:cNvSpPr/>
            <p:nvPr/>
          </p:nvSpPr>
          <p:spPr>
            <a:xfrm>
              <a:off x="5698800" y="1797480"/>
              <a:ext cx="1371600" cy="1587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Cambria"/>
                  <a:ea typeface="MS PGothic"/>
                </a:rPr>
                <a:t>Water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Cambria"/>
                  <a:ea typeface="MS PGothic"/>
                </a:rPr>
                <a:t>Tower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0" name="Rectangle 47"/>
            <p:cNvSpPr/>
            <p:nvPr/>
          </p:nvSpPr>
          <p:spPr>
            <a:xfrm>
              <a:off x="5703840" y="2595240"/>
              <a:ext cx="1361880" cy="793080"/>
            </a:xfrm>
            <a:prstGeom prst="rect">
              <a:avLst/>
            </a:prstGeom>
            <a:solidFill>
              <a:srgbClr val="00b8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" name="Oval 3"/>
            <p:cNvSpPr/>
            <p:nvPr/>
          </p:nvSpPr>
          <p:spPr>
            <a:xfrm>
              <a:off x="5703480" y="1348920"/>
              <a:ext cx="1500120" cy="447480"/>
            </a:xfrm>
            <a:prstGeom prst="ellipse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" name="Oval 4"/>
            <p:cNvSpPr/>
            <p:nvPr/>
          </p:nvSpPr>
          <p:spPr>
            <a:xfrm>
              <a:off x="5681520" y="1446480"/>
              <a:ext cx="1384200" cy="27396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" name="Straight Connector 97"/>
            <p:cNvSpPr/>
            <p:nvPr/>
          </p:nvSpPr>
          <p:spPr>
            <a:xfrm>
              <a:off x="5681520" y="1583640"/>
              <a:ext cx="0" cy="1809720"/>
            </a:xfrm>
            <a:prstGeom prst="line">
              <a:avLst/>
            </a:prstGeom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" name="Straight Connector 98"/>
            <p:cNvSpPr/>
            <p:nvPr/>
          </p:nvSpPr>
          <p:spPr>
            <a:xfrm>
              <a:off x="7076880" y="1572840"/>
              <a:ext cx="0" cy="1820520"/>
            </a:xfrm>
            <a:prstGeom prst="line">
              <a:avLst/>
            </a:prstGeom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" name="Straight Connector 103"/>
            <p:cNvSpPr/>
            <p:nvPr/>
          </p:nvSpPr>
          <p:spPr>
            <a:xfrm>
              <a:off x="5681520" y="3384000"/>
              <a:ext cx="550800" cy="0"/>
            </a:xfrm>
            <a:prstGeom prst="line">
              <a:avLst/>
            </a:prstGeom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" name="Straight Connector 106"/>
            <p:cNvSpPr/>
            <p:nvPr/>
          </p:nvSpPr>
          <p:spPr>
            <a:xfrm>
              <a:off x="6497280" y="3384000"/>
              <a:ext cx="573120" cy="0"/>
            </a:xfrm>
            <a:prstGeom prst="line">
              <a:avLst/>
            </a:prstGeom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467" name="Picture 49" descr=""/>
          <p:cNvPicPr/>
          <p:nvPr/>
        </p:nvPicPr>
        <p:blipFill>
          <a:blip r:embed="rId14"/>
          <a:stretch/>
        </p:blipFill>
        <p:spPr>
          <a:xfrm>
            <a:off x="6912000" y="189720"/>
            <a:ext cx="2149200" cy="571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8" name="Picture 50" descr=""/>
          <p:cNvPicPr/>
          <p:nvPr/>
        </p:nvPicPr>
        <p:blipFill>
          <a:blip r:embed="rId15"/>
          <a:stretch/>
        </p:blipFill>
        <p:spPr>
          <a:xfrm>
            <a:off x="1301760" y="5700240"/>
            <a:ext cx="1631520" cy="76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9" name="Picture 51" descr=""/>
          <p:cNvPicPr/>
          <p:nvPr/>
        </p:nvPicPr>
        <p:blipFill>
          <a:blip r:embed="rId16"/>
          <a:stretch/>
        </p:blipFill>
        <p:spPr>
          <a:xfrm>
            <a:off x="6029280" y="5705280"/>
            <a:ext cx="1766520" cy="713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0" name="TextBox 5"/>
          <p:cNvSpPr/>
          <p:nvPr/>
        </p:nvSpPr>
        <p:spPr>
          <a:xfrm>
            <a:off x="4586400" y="3543120"/>
            <a:ext cx="73944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V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How Do We Get Here?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7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3" name=""/>
          <p:cNvSpPr txBox="1"/>
          <p:nvPr/>
        </p:nvSpPr>
        <p:spPr>
          <a:xfrm>
            <a:off x="5339520" y="1279800"/>
            <a:ext cx="457200" cy="105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en-US" sz="4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?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4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Pull-Up Resistor!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7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But There’s A Trade-Off Between This...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79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0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…And This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8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8640" y="1005840"/>
            <a:ext cx="2995920" cy="569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It’s All About Compromise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85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12080" y="1005480"/>
            <a:ext cx="3200400" cy="466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548640" y="1925280"/>
            <a:ext cx="3931920" cy="182844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90000" rIns="90000" tIns="46800" bIns="46800" anchor="t">
            <a:noAutofit/>
          </a:bodyPr>
          <a:p>
            <a:pPr indent="0" algn="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10kΩ is a good value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 algn="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(brown-black-black-red-gold)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 algn="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or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 algn="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(brown-black-orange-gold)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Decoding Resistor Values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88" name="" descr=""/>
          <p:cNvPicPr/>
          <p:nvPr/>
        </p:nvPicPr>
        <p:blipFill>
          <a:blip r:embed="rId1"/>
          <a:stretch/>
        </p:blipFill>
        <p:spPr>
          <a:xfrm>
            <a:off x="1643400" y="1188360"/>
            <a:ext cx="6037560" cy="5095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/>
          </p:nvPr>
        </p:nvSpPr>
        <p:spPr>
          <a:xfrm>
            <a:off x="6745680" y="2314440"/>
            <a:ext cx="2190600" cy="207432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Schematic of Pull-Up Resistor and Switch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Input Schematic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9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108960" y="1280520"/>
            <a:ext cx="3474720" cy="5222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/>
          </p:nvPr>
        </p:nvSpPr>
        <p:spPr>
          <a:xfrm>
            <a:off x="6745320" y="2314080"/>
            <a:ext cx="2190600" cy="207432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And the output is still the same as Project 1!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Full Schematic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9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194560" y="1119960"/>
            <a:ext cx="4389120" cy="5372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Voltage, Current and Resistance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Inputs and Outputs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Vs. Analog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Commands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pinMode(pin, INPUT/OUTPUT);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digitalWrite(pin, HIGH/LOW);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delay(ms);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analogWrite(pin, 0-255);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Functions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void setup() {}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void loop() {}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00880" y="1665000"/>
            <a:ext cx="3456720" cy="400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Wiring Diagram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49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3803760" y="1371600"/>
            <a:ext cx="5259960" cy="438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/>
          </p:nvPr>
        </p:nvSpPr>
        <p:spPr>
          <a:xfrm>
            <a:off x="685800" y="1429920"/>
            <a:ext cx="777060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(pin, INPUT/OUTPUT);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Our First Input Commands!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/>
          </p:nvPr>
        </p:nvSpPr>
        <p:spPr>
          <a:xfrm>
            <a:off x="685800" y="1429920"/>
            <a:ext cx="777060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(pin, INPUT/OUTPUT);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(2, INPUT);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Our First Input Commands!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/>
          </p:nvPr>
        </p:nvSpPr>
        <p:spPr>
          <a:xfrm>
            <a:off x="685800" y="1429920"/>
            <a:ext cx="777060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(pin, INPUT/OUTPUT);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(2, INPUT);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Our First Input Commands!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/>
          </p:nvPr>
        </p:nvSpPr>
        <p:spPr>
          <a:xfrm>
            <a:off x="685800" y="1429920"/>
            <a:ext cx="777060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(pin, INPUT/OUTPUT);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(2, INPUT);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Our First Input Commands!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/>
          </p:nvPr>
        </p:nvSpPr>
        <p:spPr>
          <a:xfrm>
            <a:off x="685800" y="1429920"/>
            <a:ext cx="777060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(pin, INPUT/OUTPUT);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(2, INPUT);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int button_state =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Our First Input Commands!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/>
          </p:nvPr>
        </p:nvSpPr>
        <p:spPr>
          <a:xfrm>
            <a:off x="685800" y="1429920"/>
            <a:ext cx="777060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(pin, INPUT/OUTPUT);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pinMode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(2, INPUT);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(pin);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int button_state =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digitalRead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(2);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button_state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will either be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HIGH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or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LOW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c9211e"/>
                </a:solidFill>
                <a:effectLst/>
                <a:uFillTx/>
                <a:latin typeface="Courier New"/>
                <a:ea typeface="Osaka"/>
              </a:rPr>
              <a:t>HIGH</a:t>
            </a:r>
            <a:r>
              <a:rPr b="0" lang="en-US" sz="2400" strike="noStrike" u="none">
                <a:solidFill>
                  <a:srgbClr val="c9211e"/>
                </a:solidFill>
                <a:effectLst/>
                <a:uFillTx/>
                <a:latin typeface="Cambria"/>
                <a:ea typeface="Osaka"/>
              </a:rPr>
              <a:t> if switch is off, </a:t>
            </a:r>
            <a:r>
              <a:rPr b="0" lang="en-US" sz="2400" strike="noStrike" u="none">
                <a:solidFill>
                  <a:srgbClr val="c9211e"/>
                </a:solidFill>
                <a:effectLst/>
                <a:uFillTx/>
                <a:latin typeface="Courier New"/>
                <a:ea typeface="Osaka"/>
              </a:rPr>
              <a:t>LOW</a:t>
            </a:r>
            <a:r>
              <a:rPr b="0" lang="en-US" sz="2400" strike="noStrike" u="none">
                <a:solidFill>
                  <a:srgbClr val="c9211e"/>
                </a:solidFill>
                <a:effectLst/>
                <a:uFillTx/>
                <a:latin typeface="Cambria"/>
                <a:ea typeface="Osaka"/>
              </a:rPr>
              <a:t> if switch is on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Our First Input Commands!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" descr=""/>
          <p:cNvPicPr/>
          <p:nvPr/>
        </p:nvPicPr>
        <p:blipFill>
          <a:blip r:embed="rId1"/>
          <a:stretch/>
        </p:blipFill>
        <p:spPr>
          <a:xfrm>
            <a:off x="238320" y="1355400"/>
            <a:ext cx="8744760" cy="408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16920"/>
            <a:ext cx="832104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Button/Maintained Switch Switch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85800" y="-10440"/>
            <a:ext cx="7770600" cy="84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 Continued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513" name="" descr=""/>
          <p:cNvPicPr/>
          <p:nvPr/>
        </p:nvPicPr>
        <p:blipFill>
          <a:blip r:embed="rId1"/>
          <a:stretch/>
        </p:blipFill>
        <p:spPr>
          <a:xfrm>
            <a:off x="222120" y="625680"/>
            <a:ext cx="8701200" cy="5604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85800" y="-10440"/>
            <a:ext cx="7770600" cy="84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Code Review Continued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515" name="" descr=""/>
          <p:cNvPicPr/>
          <p:nvPr/>
        </p:nvPicPr>
        <p:blipFill>
          <a:blip r:embed="rId1"/>
          <a:stretch/>
        </p:blipFill>
        <p:spPr>
          <a:xfrm>
            <a:off x="211680" y="613080"/>
            <a:ext cx="3263040" cy="430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6" name="" descr=""/>
          <p:cNvPicPr/>
          <p:nvPr/>
        </p:nvPicPr>
        <p:blipFill>
          <a:blip r:embed="rId2"/>
          <a:stretch/>
        </p:blipFill>
        <p:spPr>
          <a:xfrm>
            <a:off x="3233160" y="613080"/>
            <a:ext cx="5453640" cy="594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Sparkfun Template</Template>
  <TotalTime>14575</TotalTime>
  <Application>LibreOffice/25.2.6.2$Linux_X86_64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2013-07-03T22:05:59Z</dcterms:created>
  <dc:creator>Brian Huang</dc:creator>
  <dc:description/>
  <dc:language>en-US</dc:language>
  <cp:lastModifiedBy/>
  <cp:lastPrinted>2025-11-07T08:00:58Z</cp:lastPrinted>
  <dcterms:modified xsi:type="dcterms:W3CDTF">2025-11-07T07:46:44Z</dcterms:modified>
  <cp:revision>294</cp:revision>
  <dc:subject/>
  <dc:title>Intro to Arduino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35</vt:r8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90</vt:r8>
  </property>
</Properties>
</file>